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39.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37.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42.xml" ContentType="application/vnd.openxmlformats-officedocument.presentationml.notesSlide+xml"/>
  <Override PartName="/ppt/notesSlides/notesSlide38.xml" ContentType="application/vnd.openxmlformats-officedocument.presentationml.notesSlide+xml"/>
  <Override PartName="/ppt/notesSlides/notesSlide28.xml" ContentType="application/vnd.openxmlformats-officedocument.presentationml.notesSlide+xml"/>
  <Override PartName="/ppt/notesSlides/notesSlide40.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3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31.xml" ContentType="application/vnd.openxmlformats-officedocument.presentationml.slide+xml"/>
  <Override PartName="/ppt/slides/slide40.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38.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14.xml" Type="http://schemas.openxmlformats.org/officeDocument/2006/relationships/slide" Id="rId19"/><Relationship Target="slides/slide31.xml" Type="http://schemas.openxmlformats.org/officeDocument/2006/relationships/slide" Id="rId36"/><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42.xml" Type="http://schemas.openxmlformats.org/officeDocument/2006/relationships/slide" Id="rId47"/><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slides/slide35.xml" Type="http://schemas.openxmlformats.org/officeDocument/2006/relationships/slide" Id="rId40"/><Relationship Target="theme/theme2.xml" Type="http://schemas.openxmlformats.org/officeDocument/2006/relationships/theme" Id="rId1"/><Relationship Target="slides/slide17.xml" Type="http://schemas.openxmlformats.org/officeDocument/2006/relationships/slide" Id="rId22"/><Relationship Target="slides/slide36.xml" Type="http://schemas.openxmlformats.org/officeDocument/2006/relationships/slide" Id="rId41"/><Relationship Target="slideMasters/slideMaster1.xml" Type="http://schemas.openxmlformats.org/officeDocument/2006/relationships/slideMaster" Id="rId4"/><Relationship Target="slides/slide18.xml" Type="http://schemas.openxmlformats.org/officeDocument/2006/relationships/slide" Id="rId23"/><Relationship Target="slides/slide37.xml" Type="http://schemas.openxmlformats.org/officeDocument/2006/relationships/slide" Id="rId42"/><Relationship Target="tableStyles.xml" Type="http://schemas.openxmlformats.org/officeDocument/2006/relationships/tableStyles" Id="rId3"/><Relationship Target="slides/slide19.xml" Type="http://schemas.openxmlformats.org/officeDocument/2006/relationships/slide" Id="rId24"/><Relationship Target="slides/slide38.xml" Type="http://schemas.openxmlformats.org/officeDocument/2006/relationships/slide" Id="rId43"/><Relationship Target="slides/slide39.xml" Type="http://schemas.openxmlformats.org/officeDocument/2006/relationships/slide" Id="rId44"/><Relationship Target="slides/slide40.xml" Type="http://schemas.openxmlformats.org/officeDocument/2006/relationships/slide" Id="rId45"/><Relationship Target="slides/slide41.xml" Type="http://schemas.openxmlformats.org/officeDocument/2006/relationships/slide" Id="rId46"/><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1" name="Shape 101"/>
        <p:cNvGrpSpPr/>
        <p:nvPr/>
      </p:nvGrpSpPr>
      <p:grpSpPr>
        <a:xfrm>
          <a:off y="0" x="0"/>
          <a:ext cy="0" cx="0"/>
          <a:chOff y="0" x="0"/>
          <a:chExt cy="0" cx="0"/>
        </a:xfrm>
      </p:grpSpPr>
      <p:sp>
        <p:nvSpPr>
          <p:cNvPr id="102" name="Shape 10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3" name="Shape 10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7" name="Shape 107"/>
        <p:cNvGrpSpPr/>
        <p:nvPr/>
      </p:nvGrpSpPr>
      <p:grpSpPr>
        <a:xfrm>
          <a:off y="0" x="0"/>
          <a:ext cy="0" cx="0"/>
          <a:chOff y="0" x="0"/>
          <a:chExt cy="0" cx="0"/>
        </a:xfrm>
      </p:grpSpPr>
      <p:sp>
        <p:nvSpPr>
          <p:cNvPr id="108" name="Shape 10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9" name="Shape 10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5" name="Shape 115"/>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Newton adopted a different approach to science than Bacon.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4" name="Shape 12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9" name="Shape 129"/>
        <p:cNvGrpSpPr/>
        <p:nvPr/>
      </p:nvGrpSpPr>
      <p:grpSpPr>
        <a:xfrm>
          <a:off y="0" x="0"/>
          <a:ext cy="0" cx="0"/>
          <a:chOff y="0" x="0"/>
          <a:chExt cy="0" cx="0"/>
        </a:xfrm>
      </p:grpSpPr>
      <p:sp>
        <p:nvSpPr>
          <p:cNvPr id="130" name="Shape 13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1" name="Shape 13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6" name="Shape 136"/>
        <p:cNvGrpSpPr/>
        <p:nvPr/>
      </p:nvGrpSpPr>
      <p:grpSpPr>
        <a:xfrm>
          <a:off y="0" x="0"/>
          <a:ext cy="0" cx="0"/>
          <a:chOff y="0" x="0"/>
          <a:chExt cy="0" cx="0"/>
        </a:xfrm>
      </p:grpSpPr>
      <p:sp>
        <p:nvSpPr>
          <p:cNvPr id="137" name="Shape 13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8" name="Shape 13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3" name="Shape 143"/>
        <p:cNvGrpSpPr/>
        <p:nvPr/>
      </p:nvGrpSpPr>
      <p:grpSpPr>
        <a:xfrm>
          <a:off y="0" x="0"/>
          <a:ext cy="0" cx="0"/>
          <a:chOff y="0" x="0"/>
          <a:chExt cy="0" cx="0"/>
        </a:xfrm>
      </p:grpSpPr>
      <p:sp>
        <p:nvSpPr>
          <p:cNvPr id="144" name="Shape 1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5" name="Shape 14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8" name="Shape 148"/>
        <p:cNvGrpSpPr/>
        <p:nvPr/>
      </p:nvGrpSpPr>
      <p:grpSpPr>
        <a:xfrm>
          <a:off y="0" x="0"/>
          <a:ext cy="0" cx="0"/>
          <a:chOff y="0" x="0"/>
          <a:chExt cy="0" cx="0"/>
        </a:xfrm>
      </p:grpSpPr>
      <p:sp>
        <p:nvSpPr>
          <p:cNvPr id="149" name="Shape 14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50" name="Shape 15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How does gravity work? Where did it originate? Should we be satisfied with not knowing?</a:t>
            </a:r>
          </a:p>
          <a:p>
            <a:pPr rtl="0" lvl="0">
              <a:buNone/>
            </a:pPr>
            <a:r>
              <a:rPr lang="en"/>
              <a:t>Is the aim of science merely to create a model that fits best with the data, or to explain the nature of reality (Instrumentalism vs. realism). Should we merely induce laws from what we observe in nature?</a:t>
            </a:r>
          </a:p>
          <a:p>
            <a:r>
              <a:t/>
            </a:r>
          </a:p>
          <a:p>
            <a:pPr>
              <a:buNone/>
            </a:pPr>
            <a:r>
              <a:rPr lang="en"/>
              <a:t>“Hypotheses non fingo”. Whatever is not deduced from phenomena is called hypothesis (speculation). Speculation has no place in experimental philosophy.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4" name="Shape 154"/>
        <p:cNvGrpSpPr/>
        <p:nvPr/>
      </p:nvGrpSpPr>
      <p:grpSpPr>
        <a:xfrm>
          <a:off y="0" x="0"/>
          <a:ext cy="0" cx="0"/>
          <a:chOff y="0" x="0"/>
          <a:chExt cy="0" cx="0"/>
        </a:xfrm>
      </p:grpSpPr>
      <p:sp>
        <p:nvSpPr>
          <p:cNvPr id="155" name="Shape 1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56" name="Shape 156"/>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The microcosm was Newton’s approach to explaining the philosophical level. The laws of motions and universal gravitation cover the mathematical and physical</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0" name="Shape 160"/>
        <p:cNvGrpSpPr/>
        <p:nvPr/>
      </p:nvGrpSpPr>
      <p:grpSpPr>
        <a:xfrm>
          <a:off y="0" x="0"/>
          <a:ext cy="0" cx="0"/>
          <a:chOff y="0" x="0"/>
          <a:chExt cy="0" cx="0"/>
        </a:xfrm>
      </p:grpSpPr>
      <p:sp>
        <p:nvSpPr>
          <p:cNvPr id="161" name="Shape 16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62" name="Shape 16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Rule I: Don’t add extra causes if fewer causes will explain with same sufficiency (simplicity)</a:t>
            </a:r>
          </a:p>
          <a:p>
            <a:pPr rtl="0" lvl="0">
              <a:buNone/>
            </a:pPr>
            <a:r>
              <a:rPr lang="en"/>
              <a:t>Rule II: Example, explain moon orbiting earth and apple falling to earth with same cause (force)</a:t>
            </a:r>
          </a:p>
          <a:p>
            <a:pPr>
              <a:buNone/>
            </a:pPr>
            <a:r>
              <a:rPr lang="en"/>
              <a:t>Rule III: If all bodies observed have mass, assume this is a universal quality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1" name="Shape 5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5" name="Shape 165"/>
        <p:cNvGrpSpPr/>
        <p:nvPr/>
      </p:nvGrpSpPr>
      <p:grpSpPr>
        <a:xfrm>
          <a:off y="0" x="0"/>
          <a:ext cy="0" cx="0"/>
          <a:chOff y="0" x="0"/>
          <a:chExt cy="0" cx="0"/>
        </a:xfrm>
      </p:grpSpPr>
      <p:sp>
        <p:nvSpPr>
          <p:cNvPr id="166" name="Shape 16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67" name="Shape 167"/>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The Principle of Simplicity does a lot of work for Newton in his theories. Is this wise? Malbranche and Leibniz would claim this makes sense because God acts according to the simplest means.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1" name="Shape 171"/>
        <p:cNvGrpSpPr/>
        <p:nvPr/>
      </p:nvGrpSpPr>
      <p:grpSpPr>
        <a:xfrm>
          <a:off y="0" x="0"/>
          <a:ext cy="0" cx="0"/>
          <a:chOff y="0" x="0"/>
          <a:chExt cy="0" cx="0"/>
        </a:xfrm>
      </p:grpSpPr>
      <p:sp>
        <p:nvSpPr>
          <p:cNvPr id="172" name="Shape 17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73" name="Shape 17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8" name="Shape 178"/>
        <p:cNvGrpSpPr/>
        <p:nvPr/>
      </p:nvGrpSpPr>
      <p:grpSpPr>
        <a:xfrm>
          <a:off y="0" x="0"/>
          <a:ext cy="0" cx="0"/>
          <a:chOff y="0" x="0"/>
          <a:chExt cy="0" cx="0"/>
        </a:xfrm>
      </p:grpSpPr>
      <p:sp>
        <p:nvSpPr>
          <p:cNvPr id="179" name="Shape 17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80" name="Shape 180"/>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Kepler’s laws were induced from natural phenomena. By observing the paths of celestial objects. But there was nothing to explain them. No natural motion qua Aristotle.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3" name="Shape 183"/>
        <p:cNvGrpSpPr/>
        <p:nvPr/>
      </p:nvGrpSpPr>
      <p:grpSpPr>
        <a:xfrm>
          <a:off y="0" x="0"/>
          <a:ext cy="0" cx="0"/>
          <a:chOff y="0" x="0"/>
          <a:chExt cy="0" cx="0"/>
        </a:xfrm>
      </p:grpSpPr>
      <p:sp>
        <p:nvSpPr>
          <p:cNvPr id="184" name="Shape 18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85" name="Shape 18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0" name="Shape 190"/>
        <p:cNvGrpSpPr/>
        <p:nvPr/>
      </p:nvGrpSpPr>
      <p:grpSpPr>
        <a:xfrm>
          <a:off y="0" x="0"/>
          <a:ext cy="0" cx="0"/>
          <a:chOff y="0" x="0"/>
          <a:chExt cy="0" cx="0"/>
        </a:xfrm>
      </p:grpSpPr>
      <p:sp>
        <p:nvSpPr>
          <p:cNvPr id="191" name="Shape 1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92" name="Shape 192"/>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Answer to wren’s challenge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6" name="Shape 196"/>
        <p:cNvGrpSpPr/>
        <p:nvPr/>
      </p:nvGrpSpPr>
      <p:grpSpPr>
        <a:xfrm>
          <a:off y="0" x="0"/>
          <a:ext cy="0" cx="0"/>
          <a:chOff y="0" x="0"/>
          <a:chExt cy="0" cx="0"/>
        </a:xfrm>
      </p:grpSpPr>
      <p:sp>
        <p:nvSpPr>
          <p:cNvPr id="197" name="Shape 19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98" name="Shape 198"/>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Kepler’s theory had one magnetism for sunn and one magnetism for earth. Newton’s theory applied everywhere, so esily testable (on earth)</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1" name="Shape 201"/>
        <p:cNvGrpSpPr/>
        <p:nvPr/>
      </p:nvGrpSpPr>
      <p:grpSpPr>
        <a:xfrm>
          <a:off y="0" x="0"/>
          <a:ext cy="0" cx="0"/>
          <a:chOff y="0" x="0"/>
          <a:chExt cy="0" cx="0"/>
        </a:xfrm>
      </p:grpSpPr>
      <p:sp>
        <p:nvSpPr>
          <p:cNvPr id="202" name="Shape 20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03" name="Shape 20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7" name="Shape 207"/>
        <p:cNvGrpSpPr/>
        <p:nvPr/>
      </p:nvGrpSpPr>
      <p:grpSpPr>
        <a:xfrm>
          <a:off y="0" x="0"/>
          <a:ext cy="0" cx="0"/>
          <a:chOff y="0" x="0"/>
          <a:chExt cy="0" cx="0"/>
        </a:xfrm>
      </p:grpSpPr>
      <p:sp>
        <p:nvSpPr>
          <p:cNvPr id="208" name="Shape 20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09" name="Shape 209"/>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Newton opted to use a geometric approach to prove things, similar to the ancient greeks, even thouhg he could have used his version of calculus “fluxions” in an algebraic form. Geometry was visual and thus better represented reality. It’s absolute truth also reflects the divine. Algebra is obaque and disconnected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3" name="Shape 213"/>
        <p:cNvGrpSpPr/>
        <p:nvPr/>
      </p:nvGrpSpPr>
      <p:grpSpPr>
        <a:xfrm>
          <a:off y="0" x="0"/>
          <a:ext cy="0" cx="0"/>
          <a:chOff y="0" x="0"/>
          <a:chExt cy="0" cx="0"/>
        </a:xfrm>
      </p:grpSpPr>
      <p:sp>
        <p:nvSpPr>
          <p:cNvPr id="214" name="Shape 21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15" name="Shape 21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9" name="Shape 219"/>
        <p:cNvGrpSpPr/>
        <p:nvPr/>
      </p:nvGrpSpPr>
      <p:grpSpPr>
        <a:xfrm>
          <a:off y="0" x="0"/>
          <a:ext cy="0" cx="0"/>
          <a:chOff y="0" x="0"/>
          <a:chExt cy="0" cx="0"/>
        </a:xfrm>
      </p:grpSpPr>
      <p:sp>
        <p:nvSpPr>
          <p:cNvPr id="220" name="Shape 22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21" name="Shape 22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4" name="Shape 224"/>
        <p:cNvGrpSpPr/>
        <p:nvPr/>
      </p:nvGrpSpPr>
      <p:grpSpPr>
        <a:xfrm>
          <a:off y="0" x="0"/>
          <a:ext cy="0" cx="0"/>
          <a:chOff y="0" x="0"/>
          <a:chExt cy="0" cx="0"/>
        </a:xfrm>
      </p:grpSpPr>
      <p:sp>
        <p:nvSpPr>
          <p:cNvPr id="225" name="Shape 22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26" name="Shape 226"/>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Circular argument. Mass = Density x Volume. However, density = Mass/Volume.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0" name="Shape 230"/>
        <p:cNvGrpSpPr/>
        <p:nvPr/>
      </p:nvGrpSpPr>
      <p:grpSpPr>
        <a:xfrm>
          <a:off y="0" x="0"/>
          <a:ext cy="0" cx="0"/>
          <a:chOff y="0" x="0"/>
          <a:chExt cy="0" cx="0"/>
        </a:xfrm>
      </p:grpSpPr>
      <p:sp>
        <p:nvSpPr>
          <p:cNvPr id="231" name="Shape 23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32" name="Shape 23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7" name="Shape 237"/>
        <p:cNvGrpSpPr/>
        <p:nvPr/>
      </p:nvGrpSpPr>
      <p:grpSpPr>
        <a:xfrm>
          <a:off y="0" x="0"/>
          <a:ext cy="0" cx="0"/>
          <a:chOff y="0" x="0"/>
          <a:chExt cy="0" cx="0"/>
        </a:xfrm>
      </p:grpSpPr>
      <p:sp>
        <p:nvSpPr>
          <p:cNvPr id="238" name="Shape 2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39" name="Shape 23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3" name="Shape 243"/>
        <p:cNvGrpSpPr/>
        <p:nvPr/>
      </p:nvGrpSpPr>
      <p:grpSpPr>
        <a:xfrm>
          <a:off y="0" x="0"/>
          <a:ext cy="0" cx="0"/>
          <a:chOff y="0" x="0"/>
          <a:chExt cy="0" cx="0"/>
        </a:xfrm>
      </p:grpSpPr>
      <p:sp>
        <p:nvSpPr>
          <p:cNvPr id="244" name="Shape 2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45" name="Shape 24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9" name="Shape 249"/>
        <p:cNvGrpSpPr/>
        <p:nvPr/>
      </p:nvGrpSpPr>
      <p:grpSpPr>
        <a:xfrm>
          <a:off y="0" x="0"/>
          <a:ext cy="0" cx="0"/>
          <a:chOff y="0" x="0"/>
          <a:chExt cy="0" cx="0"/>
        </a:xfrm>
      </p:grpSpPr>
      <p:sp>
        <p:nvSpPr>
          <p:cNvPr id="250" name="Shape 2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51" name="Shape 25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0" name="Shape 260"/>
        <p:cNvGrpSpPr/>
        <p:nvPr/>
      </p:nvGrpSpPr>
      <p:grpSpPr>
        <a:xfrm>
          <a:off y="0" x="0"/>
          <a:ext cy="0" cx="0"/>
          <a:chOff y="0" x="0"/>
          <a:chExt cy="0" cx="0"/>
        </a:xfrm>
      </p:grpSpPr>
      <p:sp>
        <p:nvSpPr>
          <p:cNvPr id="261" name="Shape 26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62" name="Shape 26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Newton did not use equations in his work. Instead he used proportions, the prevailing method of the time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6" name="Shape 266"/>
        <p:cNvGrpSpPr/>
        <p:nvPr/>
      </p:nvGrpSpPr>
      <p:grpSpPr>
        <a:xfrm>
          <a:off y="0" x="0"/>
          <a:ext cy="0" cx="0"/>
          <a:chOff y="0" x="0"/>
          <a:chExt cy="0" cx="0"/>
        </a:xfrm>
      </p:grpSpPr>
      <p:sp>
        <p:nvSpPr>
          <p:cNvPr id="267" name="Shape 26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68" name="Shape 268"/>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Newton did not use equations in his work. Instead he used proportions, the prevailing method of the time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3" name="Shape 273"/>
        <p:cNvGrpSpPr/>
        <p:nvPr/>
      </p:nvGrpSpPr>
      <p:grpSpPr>
        <a:xfrm>
          <a:off y="0" x="0"/>
          <a:ext cy="0" cx="0"/>
          <a:chOff y="0" x="0"/>
          <a:chExt cy="0" cx="0"/>
        </a:xfrm>
      </p:grpSpPr>
      <p:sp>
        <p:nvSpPr>
          <p:cNvPr id="274" name="Shape 27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75" name="Shape 27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Newton did not use equations in his work. Instead he used proportions, the prevailing method of the time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9" name="Shape 279"/>
        <p:cNvGrpSpPr/>
        <p:nvPr/>
      </p:nvGrpSpPr>
      <p:grpSpPr>
        <a:xfrm>
          <a:off y="0" x="0"/>
          <a:ext cy="0" cx="0"/>
          <a:chOff y="0" x="0"/>
          <a:chExt cy="0" cx="0"/>
        </a:xfrm>
      </p:grpSpPr>
      <p:sp>
        <p:nvSpPr>
          <p:cNvPr id="280" name="Shape 28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81" name="Shape 28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2" name="Shape 292"/>
        <p:cNvGrpSpPr/>
        <p:nvPr/>
      </p:nvGrpSpPr>
      <p:grpSpPr>
        <a:xfrm>
          <a:off y="0" x="0"/>
          <a:ext cy="0" cx="0"/>
          <a:chOff y="0" x="0"/>
          <a:chExt cy="0" cx="0"/>
        </a:xfrm>
      </p:grpSpPr>
      <p:sp>
        <p:nvSpPr>
          <p:cNvPr id="293" name="Shape 29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94" name="Shape 29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8" name="Shape 298"/>
        <p:cNvGrpSpPr/>
        <p:nvPr/>
      </p:nvGrpSpPr>
      <p:grpSpPr>
        <a:xfrm>
          <a:off y="0" x="0"/>
          <a:ext cy="0" cx="0"/>
          <a:chOff y="0" x="0"/>
          <a:chExt cy="0" cx="0"/>
        </a:xfrm>
      </p:grpSpPr>
      <p:sp>
        <p:nvSpPr>
          <p:cNvPr id="299" name="Shape 29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00" name="Shape 30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3" name="Shape 303"/>
        <p:cNvGrpSpPr/>
        <p:nvPr/>
      </p:nvGrpSpPr>
      <p:grpSpPr>
        <a:xfrm>
          <a:off y="0" x="0"/>
          <a:ext cy="0" cx="0"/>
          <a:chOff y="0" x="0"/>
          <a:chExt cy="0" cx="0"/>
        </a:xfrm>
      </p:grpSpPr>
      <p:sp>
        <p:nvSpPr>
          <p:cNvPr id="304" name="Shape 30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05" name="Shape 305"/>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Newton believed in an absolute space and time. His rigid assumptions about space and time did not allow for a 100% accurate working theory of gravity. Philosophers of science like Einstein were able to develop more accurate models of gravity by paying closer attention to space and time in relativity theory.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9" name="Shape 309"/>
        <p:cNvGrpSpPr/>
        <p:nvPr/>
      </p:nvGrpSpPr>
      <p:grpSpPr>
        <a:xfrm>
          <a:off y="0" x="0"/>
          <a:ext cy="0" cx="0"/>
          <a:chOff y="0" x="0"/>
          <a:chExt cy="0" cx="0"/>
        </a:xfrm>
      </p:grpSpPr>
      <p:sp>
        <p:nvSpPr>
          <p:cNvPr id="310" name="Shape 31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11" name="Shape 3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2" name="Shape 72"/>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Consider forces necessary to keep moon in orbit - foundation for mechanics and gravitation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 name="Shape 76"/>
        <p:cNvGrpSpPr/>
        <p:nvPr/>
      </p:nvGrpSpPr>
      <p:grpSpPr>
        <a:xfrm>
          <a:off y="0" x="0"/>
          <a:ext cy="0" cx="0"/>
          <a:chOff y="0" x="0"/>
          <a:chExt cy="0" cx="0"/>
        </a:xfrm>
      </p:grpSpPr>
      <p:sp>
        <p:nvSpPr>
          <p:cNvPr id="77" name="Shape 7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8" name="Shape 7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2" name="Shape 82"/>
        <p:cNvGrpSpPr/>
        <p:nvPr/>
      </p:nvGrpSpPr>
      <p:grpSpPr>
        <a:xfrm>
          <a:off y="0" x="0"/>
          <a:ext cy="0" cx="0"/>
          <a:chOff y="0" x="0"/>
          <a:chExt cy="0" cx="0"/>
        </a:xfrm>
      </p:grpSpPr>
      <p:sp>
        <p:nvSpPr>
          <p:cNvPr id="83" name="Shape 8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4" name="Shape 8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0" name="Shape 9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0" x="0"/>
            <a:ext cy="5176499" cx="9144000"/>
          </a:xfrm>
          <a:prstGeom prst="rect">
            <a:avLst/>
          </a:prstGeom>
          <a:gradFill>
            <a:gsLst>
              <a:gs pos="0">
                <a:srgbClr val="003171"/>
              </a:gs>
              <a:gs pos="100000">
                <a:srgbClr val="549FFF"/>
              </a:gs>
            </a:gsLst>
            <a:lin ang="7920000" scaled="0"/>
          </a:gradFill>
          <a:ln>
            <a:noFill/>
          </a:ln>
        </p:spPr>
        <p:txBody>
          <a:bodyPr bIns="45700" rIns="91425" lIns="91425" tIns="45700" anchor="ctr" anchorCtr="0">
            <a:noAutofit/>
          </a:bodyPr>
          <a:lstStyle/>
          <a:p/>
        </p:txBody>
      </p:sp>
      <p:sp>
        <p:nvSpPr>
          <p:cNvPr id="9" name="Shape 9"/>
          <p:cNvSpPr/>
          <p:nvPr/>
        </p:nvSpPr>
        <p:spPr>
          <a:xfrm flipH="1">
            <a:off y="12039" x="-3832"/>
            <a:ext cy="5165065" cx="10925833"/>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 r="100%"/>
            </a:path>
            <a:tileRect b="-100%" l="-100%"/>
          </a:gradFill>
          <a:ln>
            <a:noFill/>
          </a:ln>
        </p:spPr>
        <p:txBody>
          <a:bodyPr bIns="45700" rIns="91425" lIns="91425" tIns="45700" anchor="ctr" anchorCtr="0">
            <a:noAutofit/>
          </a:bodyPr>
          <a:lstStyle/>
          <a:p/>
        </p:txBody>
      </p:sp>
      <p:sp>
        <p:nvSpPr>
          <p:cNvPr id="10" name="Shape 10"/>
          <p:cNvSpPr/>
          <p:nvPr/>
        </p:nvSpPr>
        <p:spPr>
          <a:xfrm flipH="1">
            <a:off y="660" x="14659"/>
            <a:ext cy="5165065" cx="10500940"/>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b" anchorCtr="0">
            <a:noAutofit/>
          </a:bodyPr>
          <a:lstStyle/>
          <a:p/>
        </p:txBody>
      </p:sp>
      <p:sp>
        <p:nvSpPr>
          <p:cNvPr id="11" name="Shape 11"/>
          <p:cNvSpPr/>
          <p:nvPr/>
        </p:nvSpPr>
        <p:spPr>
          <a:xfrm>
            <a:off y="-661" x="-846666"/>
            <a:ext cy="5176308" cx="2167466"/>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p:txBody>
      </p:sp>
      <p:sp>
        <p:nvSpPr>
          <p:cNvPr id="12" name="Shape 12"/>
          <p:cNvSpPr/>
          <p:nvPr/>
        </p:nvSpPr>
        <p:spPr>
          <a:xfrm rot="10800000" flipH="1">
            <a:off y="131" x="-524933"/>
            <a:ext cy="5176308" cx="1403434"/>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p:txBody>
      </p:sp>
      <p:sp>
        <p:nvSpPr>
          <p:cNvPr id="13" name="Shape 13"/>
          <p:cNvSpPr txBox="1"/>
          <p:nvPr>
            <p:ph type="ctrTitle"/>
          </p:nvPr>
        </p:nvSpPr>
        <p:spPr>
          <a:xfrm>
            <a:off y="1242060" x="1082040"/>
            <a:ext cy="1102500" cx="7050900"/>
          </a:xfrm>
          <a:prstGeom prst="rect">
            <a:avLst/>
          </a:prstGeom>
        </p:spPr>
        <p:txBody>
          <a:bodyPr bIns="91425" rIns="91425" lIns="91425" tIns="91425" anchor="b" anchorCtr="0"/>
          <a:lstStyle>
            <a:lvl1pPr algn="r" indent="304800">
              <a:buClr>
                <a:schemeClr val="lt1"/>
              </a:buClr>
              <a:buSzPct val="100000"/>
              <a:defRPr sz="4800">
                <a:solidFill>
                  <a:schemeClr val="lt1"/>
                </a:solidFill>
              </a:defRPr>
            </a:lvl1pPr>
            <a:lvl2pPr algn="r" indent="304800">
              <a:buClr>
                <a:schemeClr val="lt1"/>
              </a:buClr>
              <a:buSzPct val="100000"/>
              <a:defRPr sz="4800">
                <a:solidFill>
                  <a:schemeClr val="lt1"/>
                </a:solidFill>
              </a:defRPr>
            </a:lvl2pPr>
            <a:lvl3pPr algn="r" indent="304800">
              <a:buClr>
                <a:schemeClr val="lt1"/>
              </a:buClr>
              <a:buSzPct val="100000"/>
              <a:defRPr sz="4800">
                <a:solidFill>
                  <a:schemeClr val="lt1"/>
                </a:solidFill>
              </a:defRPr>
            </a:lvl3pPr>
            <a:lvl4pPr algn="r" indent="304800">
              <a:buClr>
                <a:schemeClr val="lt1"/>
              </a:buClr>
              <a:buSzPct val="100000"/>
              <a:defRPr sz="4800">
                <a:solidFill>
                  <a:schemeClr val="lt1"/>
                </a:solidFill>
              </a:defRPr>
            </a:lvl4pPr>
            <a:lvl5pPr algn="r" indent="304800">
              <a:buClr>
                <a:schemeClr val="lt1"/>
              </a:buClr>
              <a:buSzPct val="100000"/>
              <a:defRPr sz="4800">
                <a:solidFill>
                  <a:schemeClr val="lt1"/>
                </a:solidFill>
              </a:defRPr>
            </a:lvl5pPr>
            <a:lvl6pPr algn="r" indent="304800">
              <a:buClr>
                <a:schemeClr val="lt1"/>
              </a:buClr>
              <a:buSzPct val="100000"/>
              <a:defRPr sz="4800">
                <a:solidFill>
                  <a:schemeClr val="lt1"/>
                </a:solidFill>
              </a:defRPr>
            </a:lvl6pPr>
            <a:lvl7pPr algn="r" indent="304800">
              <a:buClr>
                <a:schemeClr val="lt1"/>
              </a:buClr>
              <a:buSzPct val="100000"/>
              <a:defRPr sz="4800">
                <a:solidFill>
                  <a:schemeClr val="lt1"/>
                </a:solidFill>
              </a:defRPr>
            </a:lvl7pPr>
            <a:lvl8pPr algn="r" indent="304800">
              <a:buClr>
                <a:schemeClr val="lt1"/>
              </a:buClr>
              <a:buSzPct val="100000"/>
              <a:defRPr sz="4800">
                <a:solidFill>
                  <a:schemeClr val="lt1"/>
                </a:solidFill>
              </a:defRPr>
            </a:lvl8pPr>
            <a:lvl9pPr algn="r" indent="304800">
              <a:buClr>
                <a:schemeClr val="lt1"/>
              </a:buClr>
              <a:buSzPct val="100000"/>
              <a:defRPr sz="4800">
                <a:solidFill>
                  <a:schemeClr val="lt1"/>
                </a:solidFill>
              </a:defRPr>
            </a:lvl9pPr>
          </a:lstStyle>
          <a:p/>
        </p:txBody>
      </p:sp>
      <p:sp>
        <p:nvSpPr>
          <p:cNvPr id="14" name="Shape 14"/>
          <p:cNvSpPr txBox="1"/>
          <p:nvPr>
            <p:ph idx="1" type="subTitle"/>
          </p:nvPr>
        </p:nvSpPr>
        <p:spPr>
          <a:xfrm>
            <a:off y="2423159" x="1082040"/>
            <a:ext cy="694199" cx="7035899"/>
          </a:xfrm>
          <a:prstGeom prst="rect">
            <a:avLst/>
          </a:prstGeom>
        </p:spPr>
        <p:txBody>
          <a:bodyPr bIns="91425" rIns="91425" lIns="91425" tIns="91425" anchor="t" anchorCtr="0"/>
          <a:lstStyle>
            <a:lvl1pPr algn="r" indent="152400" marL="0">
              <a:buClr>
                <a:schemeClr val="lt1"/>
              </a:buClr>
              <a:buSzPct val="100000"/>
              <a:buNone/>
              <a:defRPr sz="2400">
                <a:solidFill>
                  <a:schemeClr val="lt1"/>
                </a:solidFill>
              </a:defRPr>
            </a:lvl1pPr>
            <a:lvl2pPr algn="r" indent="152400" marL="0">
              <a:spcBef>
                <a:spcPts val="0"/>
              </a:spcBef>
              <a:buClr>
                <a:schemeClr val="lt1"/>
              </a:buClr>
              <a:buSzPct val="100000"/>
              <a:buNone/>
              <a:defRPr sz="2400">
                <a:solidFill>
                  <a:schemeClr val="lt1"/>
                </a:solidFill>
              </a:defRPr>
            </a:lvl2pPr>
            <a:lvl3pPr algn="r" indent="152400" marL="0">
              <a:spcBef>
                <a:spcPts val="0"/>
              </a:spcBef>
              <a:buClr>
                <a:schemeClr val="lt1"/>
              </a:buClr>
              <a:buNone/>
              <a:defRPr>
                <a:solidFill>
                  <a:schemeClr val="lt1"/>
                </a:solidFill>
              </a:defRPr>
            </a:lvl3pPr>
            <a:lvl4pPr algn="r" indent="152400" marL="0">
              <a:spcBef>
                <a:spcPts val="0"/>
              </a:spcBef>
              <a:buClr>
                <a:schemeClr val="lt1"/>
              </a:buClr>
              <a:buSzPct val="100000"/>
              <a:buNone/>
              <a:defRPr sz="2400">
                <a:solidFill>
                  <a:schemeClr val="lt1"/>
                </a:solidFill>
              </a:defRPr>
            </a:lvl4pPr>
            <a:lvl5pPr algn="r" indent="152400" marL="0">
              <a:spcBef>
                <a:spcPts val="0"/>
              </a:spcBef>
              <a:buClr>
                <a:schemeClr val="lt1"/>
              </a:buClr>
              <a:buSzPct val="100000"/>
              <a:buNone/>
              <a:defRPr sz="2400">
                <a:solidFill>
                  <a:schemeClr val="lt1"/>
                </a:solidFill>
              </a:defRPr>
            </a:lvl5pPr>
            <a:lvl6pPr algn="r" indent="152400" marL="0">
              <a:spcBef>
                <a:spcPts val="0"/>
              </a:spcBef>
              <a:buClr>
                <a:schemeClr val="lt1"/>
              </a:buClr>
              <a:buSzPct val="100000"/>
              <a:buNone/>
              <a:defRPr sz="2400">
                <a:solidFill>
                  <a:schemeClr val="lt1"/>
                </a:solidFill>
              </a:defRPr>
            </a:lvl6pPr>
            <a:lvl7pPr algn="r" indent="152400" marL="0">
              <a:spcBef>
                <a:spcPts val="0"/>
              </a:spcBef>
              <a:buClr>
                <a:schemeClr val="lt1"/>
              </a:buClr>
              <a:buSzPct val="100000"/>
              <a:buNone/>
              <a:defRPr sz="2400">
                <a:solidFill>
                  <a:schemeClr val="lt1"/>
                </a:solidFill>
              </a:defRPr>
            </a:lvl7pPr>
            <a:lvl8pPr algn="r" indent="152400" marL="0">
              <a:spcBef>
                <a:spcPts val="0"/>
              </a:spcBef>
              <a:buClr>
                <a:schemeClr val="lt1"/>
              </a:buClr>
              <a:buSzPct val="100000"/>
              <a:buNone/>
              <a:defRPr sz="2400">
                <a:solidFill>
                  <a:schemeClr val="lt1"/>
                </a:solidFill>
              </a:defRPr>
            </a:lvl8pPr>
            <a:lvl9pPr algn="r" indent="152400" marL="0">
              <a:spcBef>
                <a:spcPts val="0"/>
              </a:spcBef>
              <a:buClr>
                <a:schemeClr val="lt1"/>
              </a:buClr>
              <a:buSzPct val="100000"/>
              <a:buNone/>
              <a:defRPr sz="24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y="0" x="0"/>
          <a:ext cy="0" cx="0"/>
          <a:chOff y="0" x="0"/>
          <a:chExt cy="0" cx="0"/>
        </a:xfrm>
      </p:grpSpPr>
      <p:sp>
        <p:nvSpPr>
          <p:cNvPr id="16" name="Shape 16"/>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17" name="Shape 17"/>
          <p:cNvSpPr txBox="1"/>
          <p:nvPr>
            <p:ph idx="1" type="body"/>
          </p:nvPr>
        </p:nvSpPr>
        <p:spPr>
          <a:xfrm>
            <a:off y="1244242" x="457200"/>
            <a:ext cy="3630300"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8" name="Shape 18"/>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19" name="Shape 19"/>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p:txBody>
      </p:sp>
      <p:sp>
        <p:nvSpPr>
          <p:cNvPr id="20" name="Shape 20"/>
          <p:cNvSpPr txBox="1"/>
          <p:nvPr>
            <p:ph type="title"/>
          </p:nvPr>
        </p:nvSpPr>
        <p:spPr>
          <a:xfrm>
            <a:off y="205978" x="457200"/>
            <a:ext cy="9942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y="0" x="0"/>
          <a:ext cy="0" cx="0"/>
          <a:chOff y="0" x="0"/>
          <a:chExt cy="0" cx="0"/>
        </a:xfrm>
      </p:grpSpPr>
      <p:sp>
        <p:nvSpPr>
          <p:cNvPr id="22" name="Shape 22"/>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23" name="Shape 23"/>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24" name="Shape 24"/>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p:txBody>
      </p:sp>
      <p:sp>
        <p:nvSpPr>
          <p:cNvPr id="25" name="Shape 25"/>
          <p:cNvSpPr txBox="1"/>
          <p:nvPr>
            <p:ph type="title"/>
          </p:nvPr>
        </p:nvSpPr>
        <p:spPr>
          <a:xfrm>
            <a:off y="205978" x="457200"/>
            <a:ext cy="9942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6" name="Shape 26"/>
          <p:cNvSpPr txBox="1"/>
          <p:nvPr>
            <p:ph idx="1" type="body"/>
          </p:nvPr>
        </p:nvSpPr>
        <p:spPr>
          <a:xfrm>
            <a:off y="1244242" x="457200"/>
            <a:ext cy="3630300" cx="4038599"/>
          </a:xfrm>
          <a:prstGeom prst="rect">
            <a:avLst/>
          </a:prstGeom>
        </p:spPr>
        <p:txBody>
          <a:bodyPr bIns="91425" rIns="91425" lIns="91425" t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p:txBody>
      </p:sp>
      <p:sp>
        <p:nvSpPr>
          <p:cNvPr id="27" name="Shape 27"/>
          <p:cNvSpPr txBox="1"/>
          <p:nvPr>
            <p:ph idx="2" type="body"/>
          </p:nvPr>
        </p:nvSpPr>
        <p:spPr>
          <a:xfrm>
            <a:off y="1244242" x="4648200"/>
            <a:ext cy="3630300" cx="4038599"/>
          </a:xfrm>
          <a:prstGeom prst="rect">
            <a:avLst/>
          </a:prstGeom>
        </p:spPr>
        <p:txBody>
          <a:bodyPr bIns="91425" rIns="91425" lIns="91425" t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y="0" x="0"/>
          <a:ext cy="0" cx="0"/>
          <a:chOff y="0" x="0"/>
          <a:chExt cy="0" cx="0"/>
        </a:xfrm>
      </p:grpSpPr>
      <p:sp>
        <p:nvSpPr>
          <p:cNvPr id="29" name="Shape 29"/>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30" name="Shape 30"/>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31" name="Shape 31"/>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p:txBody>
      </p:sp>
      <p:sp>
        <p:nvSpPr>
          <p:cNvPr id="32" name="Shape 32"/>
          <p:cNvSpPr txBox="1"/>
          <p:nvPr>
            <p:ph type="title"/>
          </p:nvPr>
        </p:nvSpPr>
        <p:spPr>
          <a:xfrm>
            <a:off y="205978" x="457200"/>
            <a:ext cy="9942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3" name="Shape 33"/>
        <p:cNvGrpSpPr/>
        <p:nvPr/>
      </p:nvGrpSpPr>
      <p:grpSpPr>
        <a:xfrm>
          <a:off y="0" x="0"/>
          <a:ext cy="0" cx="0"/>
          <a:chOff y="0" x="0"/>
          <a:chExt cy="0" cx="0"/>
        </a:xfrm>
      </p:grpSpPr>
      <p:grpSp>
        <p:nvGrpSpPr>
          <p:cNvPr id="34" name="Shape 34"/>
          <p:cNvGrpSpPr/>
          <p:nvPr/>
        </p:nvGrpSpPr>
        <p:grpSpPr>
          <a:xfrm>
            <a:off y="3700039" x="-6264"/>
            <a:ext cy="2325488" cx="9150267"/>
            <a:chOff y="4933386" x="-6264"/>
            <a:chExt cy="3100650" cx="9150267"/>
          </a:xfrm>
        </p:grpSpPr>
        <p:sp>
          <p:nvSpPr>
            <p:cNvPr id="35" name="Shape 35"/>
            <p:cNvSpPr/>
            <p:nvPr/>
          </p:nvSpPr>
          <p:spPr>
            <a:xfrm>
              <a:off y="5537200" x="-7"/>
              <a:ext cy="1574769" cx="9144008"/>
            </a:xfrm>
            <a:custGeom>
              <a:pathLst>
                <a:path w="9144009" extrusionOk="0" h="1257301">
                  <a:moveTo>
                    <a:pt y="266700" x="5"/>
                  </a:moveTo>
                  <a:cubicBezTo>
                    <a:pt y="1257301" x="8115305"/>
                    <a:pt y="0" x="7620009"/>
                    <a:pt y="186267" x="9144009"/>
                  </a:cubicBezTo>
                  <a:cubicBezTo>
                    <a:pt y="441678" x="9144008"/>
                    <a:pt y="818763" x="9143998"/>
                    <a:pt y="1074174" x="9143997"/>
                  </a:cubicBezTo>
                  <a:lnTo>
                    <a:pt y="1086874" x="0"/>
                  </a:lnTo>
                  <a:cubicBezTo>
                    <a:pt y="854041" x="0"/>
                    <a:pt y="499533" x="5"/>
                    <a:pt y="266700" x="5"/>
                  </a:cubicBezTo>
                  <a:close/>
                </a:path>
              </a:pathLst>
            </a:custGeom>
            <a:gradFill>
              <a:gsLst>
                <a:gs pos="0">
                  <a:srgbClr val="549FFF"/>
                </a:gs>
                <a:gs pos="100000">
                  <a:srgbClr val="003171">
                    <a:alpha val="51764"/>
                  </a:srgbClr>
                </a:gs>
              </a:gsLst>
              <a:path path="circle">
                <a:fillToRect t="50%" b="50%" r="50%" l="50%"/>
              </a:path>
              <a:tileRect/>
            </a:gradFill>
            <a:ln>
              <a:noFill/>
            </a:ln>
          </p:spPr>
          <p:txBody>
            <a:bodyPr bIns="45700" rIns="91425" lIns="91425" tIns="45700" anchor="ctr" anchorCtr="0">
              <a:noAutofit/>
            </a:bodyPr>
            <a:lstStyle/>
            <a:p/>
          </p:txBody>
        </p:sp>
        <p:sp>
          <p:nvSpPr>
            <p:cNvPr id="36" name="Shape 36"/>
            <p:cNvSpPr/>
            <p:nvPr/>
          </p:nvSpPr>
          <p:spPr>
            <a:xfrm rot="5400000" flipH="1">
              <a:off y="1908578" x="3018543"/>
              <a:ext cy="9150266"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 r="100%"/>
              </a:path>
              <a:tileRect b="-100%" l="-100%"/>
            </a:gradFill>
            <a:ln>
              <a:noFill/>
            </a:ln>
          </p:spPr>
          <p:txBody>
            <a:bodyPr bIns="45700" rIns="91425" lIns="91425" tIns="45700" anchor="ctr" anchorCtr="0">
              <a:noAutofit/>
            </a:bodyPr>
            <a:lstStyle/>
            <a:p/>
          </p:txBody>
        </p:sp>
        <p:sp>
          <p:nvSpPr>
            <p:cNvPr id="37" name="Shape 37"/>
            <p:cNvSpPr/>
            <p:nvPr/>
          </p:nvSpPr>
          <p:spPr>
            <a:xfrm>
              <a:off y="5740400" x="-7"/>
              <a:ext cy="1574769" cx="9144010"/>
            </a:xfrm>
            <a:custGeom>
              <a:pathLst>
                <a:path w="9144011" extrusionOk="0" h="1257301">
                  <a:moveTo>
                    <a:pt y="266700" x="7"/>
                  </a:moveTo>
                  <a:cubicBezTo>
                    <a:pt y="1257301" x="8115307"/>
                    <a:pt y="0" x="7620011"/>
                    <a:pt y="186267" x="9144011"/>
                  </a:cubicBezTo>
                  <a:lnTo>
                    <a:pt y="921775" x="9144011"/>
                  </a:lnTo>
                  <a:lnTo>
                    <a:pt y="931914" x="0"/>
                  </a:lnTo>
                  <a:cubicBezTo>
                    <a:pt y="699081" x="0"/>
                    <a:pt y="499533" x="7"/>
                    <a:pt y="266700" x="7"/>
                  </a:cubicBezTo>
                  <a:close/>
                </a:path>
              </a:pathLst>
            </a:custGeom>
            <a:gradFill>
              <a:gsLst>
                <a:gs pos="0">
                  <a:srgbClr val="549FFF">
                    <a:alpha val="81960"/>
                  </a:srgbClr>
                </a:gs>
                <a:gs pos="100000">
                  <a:srgbClr val="003171">
                    <a:alpha val="81960"/>
                  </a:srgbClr>
                </a:gs>
              </a:gsLst>
              <a:path path="circle">
                <a:fillToRect t="50%" b="50%" r="50%" l="50%"/>
              </a:path>
              <a:tileRect/>
            </a:gradFill>
            <a:ln>
              <a:noFill/>
            </a:ln>
          </p:spPr>
          <p:txBody>
            <a:bodyPr bIns="45700" rIns="91425" lIns="91425" tIns="45700" anchor="ctr" anchorCtr="0">
              <a:noAutofit/>
            </a:bodyPr>
            <a:lstStyle/>
            <a:p/>
          </p:txBody>
        </p:sp>
      </p:grpSp>
      <p:sp>
        <p:nvSpPr>
          <p:cNvPr id="38" name="Shape 38"/>
          <p:cNvSpPr txBox="1"/>
          <p:nvPr>
            <p:ph idx="1" type="body"/>
          </p:nvPr>
        </p:nvSpPr>
        <p:spPr>
          <a:xfrm>
            <a:off y="4025503" x="1792288"/>
            <a:ext cy="603599" cx="5486399"/>
          </a:xfrm>
          <a:prstGeom prst="rect">
            <a:avLst/>
          </a:prstGeom>
        </p:spPr>
        <p:txBody>
          <a:bodyPr bIns="91425" rIns="91425" lIns="91425" tIns="91425" anchor="ctr" anchorCtr="0"/>
          <a:lstStyle>
            <a:lvl1pPr algn="ctr" indent="152400" marL="0">
              <a:buSzPct val="100000"/>
              <a:buNone/>
              <a:defRPr sz="24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9" name="Shape 39"/>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994200" cx="8229600"/>
          </a:xfrm>
          <a:prstGeom prst="rect">
            <a:avLst/>
          </a:prstGeom>
        </p:spPr>
        <p:txBody>
          <a:bodyPr bIns="91425" rIns="91425" lIns="91425" tIns="91425" anchor="b" anchorCtr="0"/>
          <a:lstStyle>
            <a:lvl1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1pPr>
            <a:lvl2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2pPr>
            <a:lvl3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3pPr>
            <a:lvl4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4pPr>
            <a:lvl5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5pPr>
            <a:lvl6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6pPr>
            <a:lvl7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7pPr>
            <a:lvl8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8pPr>
            <a:lvl9pPr indent="254000" marL="0">
              <a:buClr>
                <a:srgbClr val="00387E"/>
              </a:buClr>
              <a:buSzPct val="100000"/>
              <a:buFont typeface="Trebuchet MS"/>
              <a:buNone/>
              <a:defRPr b="1" sz="4000">
                <a:solidFill>
                  <a:srgbClr val="00387E"/>
                </a:solidFill>
                <a:latin typeface="Trebuchet MS"/>
                <a:ea typeface="Trebuchet MS"/>
                <a:cs typeface="Trebuchet MS"/>
                <a:sym typeface="Trebuchet MS"/>
              </a:defRPr>
            </a:lvl9pPr>
          </a:lstStyle>
          <a:p/>
        </p:txBody>
      </p:sp>
      <p:sp>
        <p:nvSpPr>
          <p:cNvPr id="6" name="Shape 6"/>
          <p:cNvSpPr txBox="1"/>
          <p:nvPr>
            <p:ph idx="1" type="body"/>
          </p:nvPr>
        </p:nvSpPr>
        <p:spPr>
          <a:xfrm>
            <a:off y="1295400" x="457200"/>
            <a:ext cy="3394500" cx="8229600"/>
          </a:xfrm>
          <a:prstGeom prst="rect">
            <a:avLst/>
          </a:prstGeom>
        </p:spPr>
        <p:txBody>
          <a:bodyPr bIns="91425" rIns="91425" lIns="91425" tIns="91425" anchor="t" anchorCtr="0"/>
          <a:lstStyle>
            <a:lvl1pPr indent="-139700" marL="342900">
              <a:buClr>
                <a:schemeClr val="dk2"/>
              </a:buClr>
              <a:buSzPct val="100000"/>
              <a:buFont typeface="Trebuchet MS"/>
              <a:defRPr sz="3200">
                <a:solidFill>
                  <a:schemeClr val="dk2"/>
                </a:solidFill>
                <a:latin typeface="Trebuchet MS"/>
                <a:ea typeface="Trebuchet MS"/>
                <a:cs typeface="Trebuchet MS"/>
                <a:sym typeface="Trebuchet MS"/>
              </a:defRPr>
            </a:lvl1pPr>
            <a:lvl2pPr indent="-107950" marL="742950">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indent="-76200" marL="114300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indent="-101600" marL="16002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indent="-101600" marL="20574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indent="-101600" marL="25146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indent="-101600" marL="29718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indent="-101600" marL="34290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indent="-101600" marL="388620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1.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media/image12.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media/image09.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 Target="../media/image05.pn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1.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1.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 Target="../media/image06.pn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1.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1.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2.xml" Type="http://schemas.openxmlformats.org/officeDocument/2006/relationships/slideLayout" Id="rId1"/><Relationship Target="../media/image10.png" Type="http://schemas.openxmlformats.org/officeDocument/2006/relationships/image" Id="rId3"/></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2.xml" Type="http://schemas.openxmlformats.org/officeDocument/2006/relationships/slideLayout" Id="rId1"/><Relationship Target="http://www.youtube.com/watch?v=Yf0BN0kq7OU" Type="http://schemas.openxmlformats.org/officeDocument/2006/relationships/hyperlink" TargetMode="External" Id="rId3"/></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2.xml" Type="http://schemas.openxmlformats.org/officeDocument/2006/relationships/slideLayout" Id="rId1"/></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2.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2.xml" Type="http://schemas.openxmlformats.org/officeDocument/2006/relationships/slideLayout" Id="rId1"/><Relationship Target="../media/image07.png" Type="http://schemas.openxmlformats.org/officeDocument/2006/relationships/image" Id="rId3"/></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2.xml" Type="http://schemas.openxmlformats.org/officeDocument/2006/relationships/slideLayout" Id="rId1"/></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2.xml" Type="http://schemas.openxmlformats.org/officeDocument/2006/relationships/slideLayout" Id="rId1"/><Relationship Target="../media/image08.gif"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3"/></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2.xml" Type="http://schemas.openxmlformats.org/officeDocument/2006/relationships/slideLayout" Id="rId1"/><Relationship Target="http://www.youtube.com/watch?v=Toy4T9WMS9U" Type="http://schemas.openxmlformats.org/officeDocument/2006/relationships/hyperlink" TargetMode="External" Id="rId3"/></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1.xml" Type="http://schemas.openxmlformats.org/officeDocument/2006/relationships/slideLayout" Id="rId1"/></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4"/><Relationship Target="../media/image11.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ctrTitle"/>
          </p:nvPr>
        </p:nvSpPr>
        <p:spPr>
          <a:xfrm>
            <a:off y="1242060" x="1082040"/>
            <a:ext cy="1102500" cx="7050900"/>
          </a:xfrm>
          <a:prstGeom prst="rect">
            <a:avLst/>
          </a:prstGeom>
        </p:spPr>
        <p:txBody>
          <a:bodyPr bIns="91425" rIns="91425" lIns="91425" tIns="91425" anchor="b" anchorCtr="0">
            <a:noAutofit/>
          </a:bodyPr>
          <a:lstStyle/>
          <a:p>
            <a:pPr>
              <a:buNone/>
            </a:pPr>
            <a:r>
              <a:rPr lang="en"/>
              <a:t>Newton’s </a:t>
            </a:r>
            <a:r>
              <a:rPr lang="en" i="1"/>
              <a:t>Principia</a:t>
            </a:r>
          </a:p>
        </p:txBody>
      </p:sp>
      <p:sp>
        <p:nvSpPr>
          <p:cNvPr id="42" name="Shape 42"/>
          <p:cNvSpPr txBox="1"/>
          <p:nvPr>
            <p:ph idx="1" type="subTitle"/>
          </p:nvPr>
        </p:nvSpPr>
        <p:spPr>
          <a:xfrm>
            <a:off y="2423159" x="1082040"/>
            <a:ext cy="694199" cx="7035899"/>
          </a:xfrm>
          <a:prstGeom prst="rect">
            <a:avLst/>
          </a:prstGeom>
        </p:spPr>
        <p:txBody>
          <a:bodyPr bIns="91425" rIns="91425" lIns="91425" tIns="91425" anchor="t" anchorCtr="0">
            <a:noAutofit/>
          </a:bodyPr>
          <a:lstStyle/>
          <a:p>
            <a:pPr>
              <a:buNone/>
            </a:pPr>
            <a:r>
              <a:rPr lang="en"/>
              <a:t>Max Ducey and John Kim</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ctrTitle"/>
          </p:nvPr>
        </p:nvSpPr>
        <p:spPr>
          <a:xfrm>
            <a:off y="1242039" x="1082050"/>
            <a:ext cy="2245499" cx="7050900"/>
          </a:xfrm>
          <a:prstGeom prst="rect">
            <a:avLst/>
          </a:prstGeom>
        </p:spPr>
        <p:txBody>
          <a:bodyPr bIns="91425" rIns="91425" lIns="91425" tIns="91425" anchor="b" anchorCtr="0">
            <a:noAutofit/>
          </a:bodyPr>
          <a:lstStyle/>
          <a:p>
            <a:pPr algn="l">
              <a:buNone/>
            </a:pPr>
            <a:r>
              <a:rPr b="0" sz="2400" lang="en"/>
              <a:t>How was Newton able to come up with his revolutionary theories when almost everyone was still viewing the world through Aristotelian mechanics?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y="0" x="0"/>
          <a:ext cy="0" cx="0"/>
          <a:chOff y="0" x="0"/>
          <a:chExt cy="0" cx="0"/>
        </a:xfrm>
      </p:grpSpPr>
      <p:sp>
        <p:nvSpPr>
          <p:cNvPr id="105" name="Shape 105"/>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Newton’s Life</a:t>
            </a:r>
          </a:p>
          <a:p>
            <a:r>
              <a:t/>
            </a:r>
          </a:p>
          <a:p>
            <a:pPr rtl="0" lvl="0" indent="-431800" marL="457200">
              <a:buClr>
                <a:srgbClr val="FFFF00"/>
              </a:buClr>
              <a:buSzPct val="166666"/>
              <a:buFont typeface="Arial"/>
              <a:buChar char="•"/>
            </a:pPr>
            <a:r>
              <a:rPr lang="en">
                <a:solidFill>
                  <a:srgbClr val="FFFF00"/>
                </a:solidFill>
              </a:rPr>
              <a:t>Philosophy of Science</a:t>
            </a:r>
          </a:p>
          <a:p>
            <a:r>
              <a:t/>
            </a:r>
          </a:p>
          <a:p>
            <a:pPr rtl="0" lvl="0" indent="-431800" marL="457200">
              <a:buClr>
                <a:schemeClr val="dk2"/>
              </a:buClr>
              <a:buSzPct val="166666"/>
              <a:buFont typeface="Arial"/>
              <a:buChar char="•"/>
            </a:pPr>
            <a:r>
              <a:rPr lang="en"/>
              <a:t>Newton’s </a:t>
            </a:r>
            <a:r>
              <a:rPr lang="en" i="1"/>
              <a:t>Principia</a:t>
            </a:r>
          </a:p>
          <a:p>
            <a:r>
              <a:t/>
            </a:r>
          </a:p>
          <a:p>
            <a:pPr lvl="0" indent="-431800" marL="457200">
              <a:buClr>
                <a:schemeClr val="dk2"/>
              </a:buClr>
              <a:buSzPct val="166666"/>
              <a:buFont typeface="Arial"/>
              <a:buChar char="•"/>
            </a:pPr>
            <a:r>
              <a:rPr lang="en"/>
              <a:t>Laws of Motion</a:t>
            </a:r>
          </a:p>
        </p:txBody>
      </p:sp>
      <p:sp>
        <p:nvSpPr>
          <p:cNvPr id="106" name="Shape 106"/>
          <p:cNvSpPr txBox="1"/>
          <p:nvPr>
            <p:ph type="title"/>
          </p:nvPr>
        </p:nvSpPr>
        <p:spPr>
          <a:xfrm>
            <a:off y="205978" x="457200"/>
            <a:ext cy="994200" cx="8229600"/>
          </a:xfrm>
          <a:prstGeom prst="rect">
            <a:avLst/>
          </a:prstGeom>
        </p:spPr>
        <p:txBody>
          <a:bodyPr bIns="91425" rIns="91425" lIns="91425" tIns="91425" anchor="b" anchorCtr="0">
            <a:noAutofit/>
          </a:bodyPr>
          <a:lstStyle/>
          <a:p>
            <a:pPr rtl="0" lvl="0">
              <a:buNone/>
            </a:pPr>
            <a:r>
              <a:rPr lang="en"/>
              <a:t>Agenda</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y="0" x="0"/>
          <a:ext cy="0" cx="0"/>
          <a:chOff y="0" x="0"/>
          <a:chExt cy="0" cx="0"/>
        </a:xfrm>
      </p:grpSpPr>
      <p:sp>
        <p:nvSpPr>
          <p:cNvPr id="111" name="Shape 111"/>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Induction-not enumerative (Cushing)</a:t>
            </a:r>
          </a:p>
          <a:p>
            <a:pPr rtl="0" lvl="0" indent="-431800" marL="457200">
              <a:buClr>
                <a:schemeClr val="dk2"/>
              </a:buClr>
              <a:buSzPct val="166666"/>
              <a:buFont typeface="Arial"/>
              <a:buChar char="•"/>
            </a:pPr>
            <a:r>
              <a:rPr lang="en"/>
              <a:t>Bacon (pure induction)</a:t>
            </a:r>
          </a:p>
          <a:p>
            <a:pPr rtl="0" lvl="1" indent="-406400" marL="914400">
              <a:buClr>
                <a:schemeClr val="dk2"/>
              </a:buClr>
              <a:buSzPct val="87500"/>
              <a:buFont typeface="Courier New"/>
              <a:buChar char="o"/>
            </a:pPr>
            <a:r>
              <a:rPr lang="en"/>
              <a:t>collect as much evidence as possible and look for trends</a:t>
            </a:r>
          </a:p>
          <a:p>
            <a:pPr rtl="0" lvl="0" indent="-431800" marL="457200">
              <a:buClr>
                <a:schemeClr val="dk2"/>
              </a:buClr>
              <a:buSzPct val="100000"/>
              <a:buFont typeface="Trebuchet MS"/>
              <a:buChar char="●"/>
            </a:pPr>
            <a:r>
              <a:rPr lang="en"/>
              <a:t>Newton</a:t>
            </a:r>
          </a:p>
          <a:p>
            <a:pPr rtl="0" lvl="1" indent="-406400" marL="1371600">
              <a:buClr>
                <a:schemeClr val="dk2"/>
              </a:buClr>
              <a:buSzPct val="87500"/>
              <a:buFont typeface="Trebuchet MS"/>
              <a:buChar char="○"/>
            </a:pPr>
            <a:r>
              <a:rPr lang="en"/>
              <a:t>More deductive, more certain</a:t>
            </a:r>
          </a:p>
          <a:p>
            <a:pPr rtl="0" lvl="1" indent="-406400" marL="1371600">
              <a:buClr>
                <a:schemeClr val="dk2"/>
              </a:buClr>
              <a:buSzPct val="87500"/>
              <a:buFont typeface="Trebuchet MS"/>
              <a:buChar char="○"/>
            </a:pPr>
            <a:r>
              <a:rPr lang="en"/>
              <a:t>Minimal experimentation</a:t>
            </a:r>
          </a:p>
          <a:p>
            <a:pPr rtl="0" lvl="1" indent="-406400" marL="1371600">
              <a:buClr>
                <a:schemeClr val="dk2"/>
              </a:buClr>
              <a:buSzPct val="87500"/>
              <a:buFont typeface="Trebuchet MS"/>
              <a:buChar char="○"/>
            </a:pPr>
            <a:r>
              <a:rPr lang="en"/>
              <a:t>New paradigm</a:t>
            </a:r>
          </a:p>
        </p:txBody>
      </p:sp>
      <p:sp>
        <p:nvSpPr>
          <p:cNvPr id="112" name="Shape 112"/>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Philosophy of Science</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y="0" x="0"/>
          <a:ext cy="0" cx="0"/>
          <a:chOff y="0" x="0"/>
          <a:chExt cy="0" cx="0"/>
        </a:xfrm>
      </p:grpSpPr>
      <p:sp>
        <p:nvSpPr>
          <p:cNvPr id="117" name="Shape 117"/>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Mathematical</a:t>
            </a:r>
          </a:p>
          <a:p>
            <a:r>
              <a:t/>
            </a:r>
          </a:p>
          <a:p>
            <a:pPr rtl="0" lvl="0" indent="-431800" marL="457200">
              <a:buClr>
                <a:schemeClr val="dk2"/>
              </a:buClr>
              <a:buSzPct val="166666"/>
              <a:buFont typeface="Arial"/>
              <a:buChar char="•"/>
            </a:pPr>
            <a:r>
              <a:rPr lang="en"/>
              <a:t>Physical</a:t>
            </a:r>
          </a:p>
          <a:p>
            <a:r>
              <a:t/>
            </a:r>
          </a:p>
          <a:p>
            <a:pPr lvl="0" indent="-431800" marL="457200">
              <a:buClr>
                <a:schemeClr val="dk2"/>
              </a:buClr>
              <a:buSzPct val="166666"/>
              <a:buFont typeface="Arial"/>
              <a:buChar char="•"/>
            </a:pPr>
            <a:r>
              <a:rPr lang="en"/>
              <a:t>Philosophical</a:t>
            </a:r>
          </a:p>
        </p:txBody>
      </p:sp>
      <p:sp>
        <p:nvSpPr>
          <p:cNvPr id="118" name="Shape 118"/>
          <p:cNvSpPr txBox="1"/>
          <p:nvPr>
            <p:ph type="title"/>
          </p:nvPr>
        </p:nvSpPr>
        <p:spPr>
          <a:xfrm>
            <a:off y="96553" x="848050"/>
            <a:ext cy="994200" cx="8229600"/>
          </a:xfrm>
          <a:prstGeom prst="rect">
            <a:avLst/>
          </a:prstGeom>
        </p:spPr>
        <p:txBody>
          <a:bodyPr bIns="91425" rIns="91425" lIns="91425" tIns="91425" anchor="b" anchorCtr="0">
            <a:noAutofit/>
          </a:bodyPr>
          <a:lstStyle/>
          <a:p>
            <a:pPr>
              <a:buNone/>
            </a:pPr>
            <a:r>
              <a:rPr lang="en"/>
              <a:t>3 Levels</a:t>
            </a:r>
          </a:p>
        </p:txBody>
      </p:sp>
      <p:sp>
        <p:nvSpPr>
          <p:cNvPr id="119" name="Shape 119"/>
          <p:cNvSpPr/>
          <p:nvPr/>
        </p:nvSpPr>
        <p:spPr>
          <a:xfrm>
            <a:off y="1245650" x="5187175"/>
            <a:ext cy="2482200" cx="3074999"/>
          </a:xfrm>
          <a:prstGeom prst="triangle">
            <a:avLst>
              <a:gd fmla="val 50000" name="adj"/>
            </a:avLst>
          </a:prstGeom>
          <a:solidFill>
            <a:schemeClr val="dk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120" name="Shape 120"/>
          <p:cNvSpPr/>
          <p:nvPr/>
        </p:nvSpPr>
        <p:spPr>
          <a:xfrm>
            <a:off y="1245650" x="5662825"/>
            <a:ext cy="1751400" cx="2123699"/>
          </a:xfrm>
          <a:prstGeom prst="triangle">
            <a:avLst>
              <a:gd fmla="val 50000" name="adj"/>
            </a:avLst>
          </a:prstGeom>
          <a:solidFill>
            <a:schemeClr val="accent1"/>
          </a:solidFill>
          <a:ln w="19050" cap="flat">
            <a:solidFill>
              <a:schemeClr val="accent1"/>
            </a:solidFill>
            <a:prstDash val="solid"/>
            <a:round/>
            <a:headEnd w="med" len="med" type="none"/>
            <a:tailEnd w="med" len="med" type="none"/>
          </a:ln>
        </p:spPr>
        <p:txBody>
          <a:bodyPr bIns="91425" rIns="91425" lIns="91425" tIns="91425" anchor="ctr" anchorCtr="0">
            <a:noAutofit/>
          </a:bodyPr>
          <a:lstStyle/>
          <a:p/>
        </p:txBody>
      </p:sp>
      <p:sp>
        <p:nvSpPr>
          <p:cNvPr id="121" name="Shape 121"/>
          <p:cNvSpPr/>
          <p:nvPr/>
        </p:nvSpPr>
        <p:spPr>
          <a:xfrm>
            <a:off y="1244250" x="6121975"/>
            <a:ext cy="994200" cx="1205400"/>
          </a:xfrm>
          <a:prstGeom prst="triangle">
            <a:avLst>
              <a:gd fmla="val 50000"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lnSpc>
                <a:spcPct val="200000"/>
              </a:lnSpc>
              <a:buClr>
                <a:schemeClr val="dk2"/>
              </a:buClr>
              <a:buSzPct val="166666"/>
              <a:buFont typeface="Arial"/>
              <a:buChar char="•"/>
            </a:pPr>
            <a:r>
              <a:rPr lang="en"/>
              <a:t>Deductive</a:t>
            </a:r>
          </a:p>
          <a:p>
            <a:pPr rtl="0" lvl="0" indent="-431800" marL="457200">
              <a:lnSpc>
                <a:spcPct val="200000"/>
              </a:lnSpc>
              <a:buClr>
                <a:schemeClr val="dk2"/>
              </a:buClr>
              <a:buSzPct val="166666"/>
              <a:buFont typeface="Arial"/>
              <a:buChar char="•"/>
            </a:pPr>
            <a:r>
              <a:rPr lang="en"/>
              <a:t>Analytical</a:t>
            </a:r>
          </a:p>
          <a:p>
            <a:pPr rtl="0" lvl="0" indent="-431800" marL="457200">
              <a:lnSpc>
                <a:spcPct val="100000"/>
              </a:lnSpc>
              <a:buClr>
                <a:schemeClr val="dk2"/>
              </a:buClr>
              <a:buSzPct val="166666"/>
              <a:buFont typeface="Arial"/>
              <a:buChar char="•"/>
            </a:pPr>
            <a:r>
              <a:rPr lang="en"/>
              <a:t>Start with axioms and use logic for further knowledge</a:t>
            </a:r>
          </a:p>
          <a:p>
            <a:pPr lvl="1" indent="-406400" marL="914400">
              <a:lnSpc>
                <a:spcPct val="100000"/>
              </a:lnSpc>
              <a:buClr>
                <a:schemeClr val="dk2"/>
              </a:buClr>
              <a:buSzPct val="87500"/>
              <a:buFont typeface="Courier New"/>
              <a:buChar char="o"/>
            </a:pPr>
            <a:r>
              <a:rPr lang="en"/>
              <a:t>What follows from a set of axioms?</a:t>
            </a:r>
          </a:p>
        </p:txBody>
      </p:sp>
      <p:sp>
        <p:nvSpPr>
          <p:cNvPr id="127" name="Shape 127"/>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Mathematical</a:t>
            </a:r>
          </a:p>
        </p:txBody>
      </p:sp>
      <p:pic>
        <p:nvPicPr>
          <p:cNvPr id="128" name="Shape 128"/>
          <p:cNvPicPr preferRelativeResize="0"/>
          <p:nvPr/>
        </p:nvPicPr>
        <p:blipFill>
          <a:blip r:embed="rId3"/>
          <a:stretch>
            <a:fillRect/>
          </a:stretch>
        </p:blipFill>
        <p:spPr>
          <a:xfrm>
            <a:off y="167250" x="4293900"/>
            <a:ext cy="2883475" cx="4392900"/>
          </a:xfrm>
          <a:prstGeom prst="rect">
            <a:avLst/>
          </a:prstGeom>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y="0" x="0"/>
          <a:ext cy="0" cx="0"/>
          <a:chOff y="0" x="0"/>
          <a:chExt cy="0" cx="0"/>
        </a:xfrm>
      </p:grpSpPr>
      <p:sp>
        <p:nvSpPr>
          <p:cNvPr id="133" name="Shape 133"/>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lnSpc>
                <a:spcPct val="200000"/>
              </a:lnSpc>
              <a:buClr>
                <a:schemeClr val="dk2"/>
              </a:buClr>
              <a:buSzPct val="166666"/>
              <a:buFont typeface="Arial"/>
              <a:buChar char="•"/>
            </a:pPr>
            <a:r>
              <a:rPr lang="en"/>
              <a:t>Empirical</a:t>
            </a:r>
          </a:p>
          <a:p>
            <a:pPr rtl="0" lvl="0" indent="-431800" marL="457200">
              <a:lnSpc>
                <a:spcPct val="200000"/>
              </a:lnSpc>
              <a:buClr>
                <a:schemeClr val="dk2"/>
              </a:buClr>
              <a:buSzPct val="166666"/>
              <a:buFont typeface="Arial"/>
              <a:buChar char="•"/>
            </a:pPr>
            <a:r>
              <a:rPr lang="en"/>
              <a:t>How does it map to nature?</a:t>
            </a:r>
          </a:p>
          <a:p>
            <a:pPr rtl="0" lvl="0" indent="-431800" marL="457200">
              <a:lnSpc>
                <a:spcPct val="100000"/>
              </a:lnSpc>
              <a:buClr>
                <a:schemeClr val="dk2"/>
              </a:buClr>
              <a:buSzPct val="166666"/>
              <a:buFont typeface="Arial"/>
              <a:buChar char="•"/>
            </a:pPr>
            <a:r>
              <a:rPr lang="en"/>
              <a:t>Compare mathematical model with sensory experience data</a:t>
            </a:r>
          </a:p>
        </p:txBody>
      </p:sp>
      <p:sp>
        <p:nvSpPr>
          <p:cNvPr id="134" name="Shape 134"/>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Physical</a:t>
            </a:r>
          </a:p>
        </p:txBody>
      </p:sp>
      <p:pic>
        <p:nvPicPr>
          <p:cNvPr id="135" name="Shape 135"/>
          <p:cNvPicPr preferRelativeResize="0"/>
          <p:nvPr/>
        </p:nvPicPr>
        <p:blipFill>
          <a:blip r:embed="rId3"/>
          <a:stretch>
            <a:fillRect/>
          </a:stretch>
        </p:blipFill>
        <p:spPr>
          <a:xfrm>
            <a:off y="167250" x="4935675"/>
            <a:ext cy="2141024" cx="4064100"/>
          </a:xfrm>
          <a:prstGeom prst="rect">
            <a:avLst/>
          </a:prstGeom>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y="0" x="0"/>
          <a:ext cy="0" cx="0"/>
          <a:chOff y="0" x="0"/>
          <a:chExt cy="0" cx="0"/>
        </a:xfrm>
      </p:grpSpPr>
      <p:sp>
        <p:nvSpPr>
          <p:cNvPr id="140" name="Shape 140"/>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lnSpc>
                <a:spcPct val="200000"/>
              </a:lnSpc>
              <a:buClr>
                <a:schemeClr val="dk2"/>
              </a:buClr>
              <a:buSzPct val="166666"/>
              <a:buFont typeface="Arial"/>
              <a:buChar char="•"/>
            </a:pPr>
            <a:r>
              <a:rPr lang="en"/>
              <a:t>Search for cause of laws</a:t>
            </a:r>
          </a:p>
          <a:p>
            <a:pPr rtl="0" lvl="0" indent="-431800" marL="457200">
              <a:lnSpc>
                <a:spcPct val="200000"/>
              </a:lnSpc>
              <a:buClr>
                <a:schemeClr val="dk2"/>
              </a:buClr>
              <a:buSzPct val="166666"/>
              <a:buFont typeface="Arial"/>
              <a:buChar char="•"/>
            </a:pPr>
            <a:r>
              <a:rPr lang="en"/>
              <a:t>Where does model come from?</a:t>
            </a:r>
          </a:p>
          <a:p>
            <a:pPr rtl="0" lvl="0" indent="-419100" marL="457200">
              <a:lnSpc>
                <a:spcPct val="100000"/>
              </a:lnSpc>
              <a:buClr>
                <a:schemeClr val="dk2"/>
              </a:buClr>
              <a:buSzPct val="166666"/>
              <a:buFont typeface="Arial"/>
              <a:buChar char="•"/>
            </a:pPr>
            <a:r>
              <a:rPr sz="3000" lang="en"/>
              <a:t>Newton was never able to explain where the laws of gravitation came from. </a:t>
            </a:r>
          </a:p>
          <a:p>
            <a:r>
              <a:t/>
            </a:r>
          </a:p>
        </p:txBody>
      </p:sp>
      <p:sp>
        <p:nvSpPr>
          <p:cNvPr id="141" name="Shape 141"/>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Philosophical</a:t>
            </a:r>
          </a:p>
        </p:txBody>
      </p:sp>
      <p:pic>
        <p:nvPicPr>
          <p:cNvPr id="142" name="Shape 142"/>
          <p:cNvPicPr preferRelativeResize="0"/>
          <p:nvPr/>
        </p:nvPicPr>
        <p:blipFill>
          <a:blip r:embed="rId3"/>
          <a:stretch>
            <a:fillRect/>
          </a:stretch>
        </p:blipFill>
        <p:spPr>
          <a:xfrm>
            <a:off y="70750" x="6973275"/>
            <a:ext cy="2447925" cx="1866900"/>
          </a:xfrm>
          <a:prstGeom prst="rect">
            <a:avLst/>
          </a:prstGeom>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y="0" x="0"/>
          <a:ext cy="0" cx="0"/>
          <a:chOff y="0" x="0"/>
          <a:chExt cy="0" cx="0"/>
        </a:xfrm>
      </p:grpSpPr>
      <p:sp>
        <p:nvSpPr>
          <p:cNvPr id="147" name="Shape 147"/>
          <p:cNvSpPr txBox="1"/>
          <p:nvPr>
            <p:ph idx="1" type="subTitle"/>
          </p:nvPr>
        </p:nvSpPr>
        <p:spPr>
          <a:xfrm>
            <a:off y="1501354" x="1054050"/>
            <a:ext cy="2140799" cx="7035899"/>
          </a:xfrm>
          <a:prstGeom prst="rect">
            <a:avLst/>
          </a:prstGeom>
        </p:spPr>
        <p:txBody>
          <a:bodyPr bIns="91425" rIns="91425" lIns="91425" tIns="91425" anchor="t" anchorCtr="0">
            <a:noAutofit/>
          </a:bodyPr>
          <a:lstStyle/>
          <a:p>
            <a:pPr algn="l" rtl="0" lvl="0">
              <a:buNone/>
            </a:pPr>
            <a:r>
              <a:rPr lang="en"/>
              <a:t>Should we be satisfied with not knowing the origin of gravity? Should we take his theories less seriously because of this?</a:t>
            </a:r>
          </a:p>
          <a:p>
            <a:r>
              <a:t/>
            </a:r>
          </a:p>
          <a:p>
            <a:r>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y="0" x="0"/>
          <a:ext cy="0" cx="0"/>
          <a:chOff y="0" x="0"/>
          <a:chExt cy="0" cx="0"/>
        </a:xfrm>
      </p:grpSpPr>
      <p:sp>
        <p:nvSpPr>
          <p:cNvPr id="152" name="Shape 152"/>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chemeClr val="dk2"/>
              </a:buClr>
              <a:buSzPct val="100000"/>
              <a:buFont typeface="Trebuchet MS"/>
              <a:buChar char="●"/>
            </a:pPr>
            <a:r>
              <a:rPr lang="en"/>
              <a:t>Macrocosm</a:t>
            </a:r>
          </a:p>
          <a:p>
            <a:pPr rtl="0" lvl="1" indent="-406400" marL="914400">
              <a:spcBef>
                <a:spcPts val="560"/>
              </a:spcBef>
              <a:buClr>
                <a:schemeClr val="dk2"/>
              </a:buClr>
              <a:buSzPct val="100000"/>
              <a:buFont typeface="Trebuchet MS"/>
              <a:buChar char="○"/>
            </a:pPr>
            <a:r>
              <a:rPr sz="2800" lang="en"/>
              <a:t>World of sensory experience</a:t>
            </a:r>
          </a:p>
          <a:p>
            <a:pPr rtl="0" lvl="1" indent="-406400" marL="914400">
              <a:spcBef>
                <a:spcPts val="560"/>
              </a:spcBef>
              <a:buClr>
                <a:schemeClr val="dk2"/>
              </a:buClr>
              <a:buSzPct val="100000"/>
              <a:buFont typeface="Trebuchet MS"/>
              <a:buChar char="○"/>
            </a:pPr>
            <a:r>
              <a:rPr sz="2800" lang="en"/>
              <a:t>Explained in terms of a microcosm which is unsensible</a:t>
            </a:r>
          </a:p>
          <a:p>
            <a:pPr rtl="0" lvl="0" indent="-431800" marL="457200">
              <a:buClr>
                <a:schemeClr val="dk2"/>
              </a:buClr>
              <a:buSzPct val="100000"/>
              <a:buFont typeface="Trebuchet MS"/>
              <a:buChar char="●"/>
            </a:pPr>
            <a:r>
              <a:rPr lang="en"/>
              <a:t>Microcosm</a:t>
            </a:r>
          </a:p>
          <a:p>
            <a:pPr rtl="0" lvl="1" indent="-406400" marL="914400">
              <a:buClr>
                <a:schemeClr val="dk2"/>
              </a:buClr>
              <a:buSzPct val="87500"/>
              <a:buFont typeface="Trebuchet MS"/>
              <a:buChar char="○"/>
            </a:pPr>
            <a:r>
              <a:rPr lang="en"/>
              <a:t>Unsensible world (forces, gravity)</a:t>
            </a:r>
          </a:p>
          <a:p>
            <a:pPr rtl="0" lvl="1" indent="-406400" marL="914400">
              <a:buClr>
                <a:schemeClr val="dk2"/>
              </a:buClr>
              <a:buSzPct val="87500"/>
              <a:buFont typeface="Trebuchet MS"/>
              <a:buChar char="○"/>
            </a:pPr>
            <a:r>
              <a:rPr lang="en"/>
              <a:t>Induce microcosm from sensible world</a:t>
            </a:r>
          </a:p>
          <a:p>
            <a:pPr rtl="0" lvl="1" indent="-406400" marL="914400">
              <a:buClr>
                <a:schemeClr val="dk2"/>
              </a:buClr>
              <a:buSzPct val="87500"/>
              <a:buFont typeface="Trebuchet MS"/>
              <a:buChar char="○"/>
            </a:pPr>
            <a:r>
              <a:rPr lang="en"/>
              <a:t>Explains causes of natural world</a:t>
            </a:r>
          </a:p>
          <a:p>
            <a:r>
              <a:t/>
            </a:r>
          </a:p>
        </p:txBody>
      </p:sp>
      <p:sp>
        <p:nvSpPr>
          <p:cNvPr id="153" name="Shape 153"/>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Macrocosm and Microcosm</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y="0" x="0"/>
          <a:ext cy="0" cx="0"/>
          <a:chOff y="0" x="0"/>
          <a:chExt cy="0" cx="0"/>
        </a:xfrm>
      </p:grpSpPr>
      <p:sp>
        <p:nvSpPr>
          <p:cNvPr id="158" name="Shape 158"/>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lnSpc>
                <a:spcPct val="200000"/>
              </a:lnSpc>
              <a:buClr>
                <a:schemeClr val="dk2"/>
              </a:buClr>
              <a:buSzPct val="166666"/>
              <a:buFont typeface="Arial"/>
              <a:buChar char="•"/>
            </a:pPr>
            <a:r>
              <a:rPr lang="en"/>
              <a:t>Beginning of Book 3 of Principia</a:t>
            </a:r>
          </a:p>
          <a:p>
            <a:pPr rtl="0" lvl="0" indent="-381000" marL="457200">
              <a:lnSpc>
                <a:spcPct val="200000"/>
              </a:lnSpc>
              <a:buClr>
                <a:schemeClr val="dk2"/>
              </a:buClr>
              <a:buSzPct val="166666"/>
              <a:buFont typeface="Arial"/>
              <a:buChar char="•"/>
            </a:pPr>
            <a:r>
              <a:rPr b="1" sz="2400" lang="en"/>
              <a:t>Rule I:</a:t>
            </a:r>
            <a:r>
              <a:rPr sz="2400" lang="en"/>
              <a:t> Use the fewest number of causes required</a:t>
            </a:r>
          </a:p>
          <a:p>
            <a:pPr rtl="0" lvl="0" indent="-381000" marL="457200">
              <a:lnSpc>
                <a:spcPct val="200000"/>
              </a:lnSpc>
              <a:buClr>
                <a:schemeClr val="dk2"/>
              </a:buClr>
              <a:buSzPct val="166666"/>
              <a:buFont typeface="Arial"/>
              <a:buChar char="•"/>
            </a:pPr>
            <a:r>
              <a:rPr b="1" sz="2400" lang="en"/>
              <a:t>Rule II:</a:t>
            </a:r>
            <a:r>
              <a:rPr sz="2400" lang="en"/>
              <a:t> Explain different phenomenon with same cause</a:t>
            </a:r>
          </a:p>
          <a:p>
            <a:pPr rtl="0" lvl="0" indent="-381000" marL="457200">
              <a:lnSpc>
                <a:spcPct val="200000"/>
              </a:lnSpc>
              <a:buClr>
                <a:schemeClr val="dk2"/>
              </a:buClr>
              <a:buSzPct val="166666"/>
              <a:buFont typeface="Arial"/>
              <a:buChar char="•"/>
            </a:pPr>
            <a:r>
              <a:rPr b="1" sz="2400" lang="en"/>
              <a:t>Rule III:</a:t>
            </a:r>
            <a:r>
              <a:rPr sz="2400" lang="en"/>
              <a:t> Qualities common to all bodies are universal</a:t>
            </a:r>
          </a:p>
          <a:p>
            <a:pPr lvl="0" indent="-381000" marL="457200">
              <a:lnSpc>
                <a:spcPct val="200000"/>
              </a:lnSpc>
              <a:buClr>
                <a:schemeClr val="dk2"/>
              </a:buClr>
              <a:buSzPct val="166666"/>
              <a:buFont typeface="Arial"/>
              <a:buChar char="•"/>
            </a:pPr>
            <a:r>
              <a:rPr b="1" sz="2400" lang="en"/>
              <a:t>Rule IV: </a:t>
            </a:r>
            <a:r>
              <a:rPr sz="2400" lang="en"/>
              <a:t>Induced theories are true until refuted</a:t>
            </a:r>
          </a:p>
        </p:txBody>
      </p:sp>
      <p:sp>
        <p:nvSpPr>
          <p:cNvPr id="159" name="Shape 159"/>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Rules of Reasoning in Philosophy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rgbClr val="FFFF00"/>
              </a:buClr>
              <a:buSzPct val="166666"/>
              <a:buFont typeface="Arial"/>
              <a:buChar char="•"/>
            </a:pPr>
            <a:r>
              <a:rPr lang="en">
                <a:solidFill>
                  <a:srgbClr val="FFFF00"/>
                </a:solidFill>
              </a:rPr>
              <a:t>Newton’s Life</a:t>
            </a:r>
          </a:p>
          <a:p>
            <a:r>
              <a:t/>
            </a:r>
          </a:p>
          <a:p>
            <a:pPr rtl="0" lvl="0" indent="-431800" marL="457200">
              <a:buClr>
                <a:schemeClr val="dk2"/>
              </a:buClr>
              <a:buSzPct val="166666"/>
              <a:buFont typeface="Arial"/>
              <a:buChar char="•"/>
            </a:pPr>
            <a:r>
              <a:rPr lang="en"/>
              <a:t>Philosophy of Science</a:t>
            </a:r>
          </a:p>
          <a:p>
            <a:r>
              <a:t/>
            </a:r>
          </a:p>
          <a:p>
            <a:pPr rtl="0" lvl="0" indent="-431800" marL="457200">
              <a:buClr>
                <a:schemeClr val="dk2"/>
              </a:buClr>
              <a:buSzPct val="166666"/>
              <a:buFont typeface="Arial"/>
              <a:buChar char="•"/>
            </a:pPr>
            <a:r>
              <a:rPr lang="en"/>
              <a:t>Newton’s </a:t>
            </a:r>
            <a:r>
              <a:rPr lang="en" i="1"/>
              <a:t>Principia</a:t>
            </a:r>
          </a:p>
          <a:p>
            <a:r>
              <a:t/>
            </a:r>
          </a:p>
          <a:p>
            <a:pPr lvl="0" indent="-431800" marL="457200">
              <a:buClr>
                <a:schemeClr val="dk2"/>
              </a:buClr>
              <a:buSzPct val="166666"/>
              <a:buFont typeface="Arial"/>
              <a:buChar char="•"/>
            </a:pPr>
            <a:r>
              <a:rPr lang="en"/>
              <a:t>Laws of Motion</a:t>
            </a:r>
          </a:p>
        </p:txBody>
      </p:sp>
      <p:sp>
        <p:nvSpPr>
          <p:cNvPr id="48" name="Shape 48"/>
          <p:cNvSpPr txBox="1"/>
          <p:nvPr>
            <p:ph type="title"/>
          </p:nvPr>
        </p:nvSpPr>
        <p:spPr>
          <a:xfrm>
            <a:off y="205978" x="457200"/>
            <a:ext cy="994200" cx="8229600"/>
          </a:xfrm>
          <a:prstGeom prst="rect">
            <a:avLst/>
          </a:prstGeom>
        </p:spPr>
        <p:txBody>
          <a:bodyPr bIns="91425" rIns="91425" lIns="91425" tIns="91425" anchor="b" anchorCtr="0">
            <a:noAutofit/>
          </a:bodyPr>
          <a:lstStyle/>
          <a:p>
            <a:pPr rtl="0" lvl="0">
              <a:buNone/>
            </a:pPr>
            <a:r>
              <a:rPr lang="en"/>
              <a:t>Agenda</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y="0" x="0"/>
          <a:ext cy="0" cx="0"/>
          <a:chOff y="0" x="0"/>
          <a:chExt cy="0" cx="0"/>
        </a:xfrm>
      </p:grpSpPr>
      <p:sp>
        <p:nvSpPr>
          <p:cNvPr id="164" name="Shape 164"/>
          <p:cNvSpPr txBox="1"/>
          <p:nvPr>
            <p:ph idx="1" type="subTitle"/>
          </p:nvPr>
        </p:nvSpPr>
        <p:spPr>
          <a:xfrm>
            <a:off y="1802609" x="1054040"/>
            <a:ext cy="694199" cx="7035899"/>
          </a:xfrm>
          <a:prstGeom prst="rect">
            <a:avLst/>
          </a:prstGeom>
        </p:spPr>
        <p:txBody>
          <a:bodyPr bIns="91425" rIns="91425" lIns="91425" tIns="91425" anchor="t" anchorCtr="0">
            <a:noAutofit/>
          </a:bodyPr>
          <a:lstStyle/>
          <a:p>
            <a:pPr algn="l">
              <a:buNone/>
            </a:pPr>
            <a:r>
              <a:rPr lang="en"/>
              <a:t>Is it wise to think nature operates in the simplest way? Why should we think this?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y="0" x="0"/>
          <a:ext cy="0" cx="0"/>
          <a:chOff y="0" x="0"/>
          <a:chExt cy="0" cx="0"/>
        </a:xfrm>
      </p:grpSpPr>
      <p:sp>
        <p:nvSpPr>
          <p:cNvPr id="169" name="Shape 169"/>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Newton’s Life</a:t>
            </a:r>
          </a:p>
          <a:p>
            <a:r>
              <a:t/>
            </a:r>
          </a:p>
          <a:p>
            <a:pPr rtl="0" lvl="0" indent="-431800" marL="457200">
              <a:buClr>
                <a:schemeClr val="dk2"/>
              </a:buClr>
              <a:buSzPct val="166666"/>
              <a:buFont typeface="Arial"/>
              <a:buChar char="•"/>
            </a:pPr>
            <a:r>
              <a:rPr lang="en"/>
              <a:t>Philosophy of Science</a:t>
            </a:r>
          </a:p>
          <a:p>
            <a:r>
              <a:t/>
            </a:r>
          </a:p>
          <a:p>
            <a:pPr rtl="0" lvl="0" indent="-431800" marL="457200">
              <a:buClr>
                <a:srgbClr val="FFFF00"/>
              </a:buClr>
              <a:buSzPct val="166666"/>
              <a:buFont typeface="Arial"/>
              <a:buChar char="•"/>
            </a:pPr>
            <a:r>
              <a:rPr lang="en">
                <a:solidFill>
                  <a:srgbClr val="FFFF00"/>
                </a:solidFill>
              </a:rPr>
              <a:t>Newton’s </a:t>
            </a:r>
            <a:r>
              <a:rPr lang="en" i="1">
                <a:solidFill>
                  <a:srgbClr val="FFFF00"/>
                </a:solidFill>
              </a:rPr>
              <a:t>Principia</a:t>
            </a:r>
          </a:p>
          <a:p>
            <a:r>
              <a:t/>
            </a:r>
          </a:p>
          <a:p>
            <a:pPr lvl="0" indent="-431800" marL="457200">
              <a:buClr>
                <a:schemeClr val="dk2"/>
              </a:buClr>
              <a:buSzPct val="166666"/>
              <a:buFont typeface="Arial"/>
              <a:buChar char="•"/>
            </a:pPr>
            <a:r>
              <a:rPr lang="en"/>
              <a:t>Laws of Motion</a:t>
            </a:r>
          </a:p>
        </p:txBody>
      </p:sp>
      <p:sp>
        <p:nvSpPr>
          <p:cNvPr id="170" name="Shape 170"/>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Agenda</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y="0" x="0"/>
          <a:ext cy="0" cx="0"/>
          <a:chOff y="0" x="0"/>
          <a:chExt cy="0" cx="0"/>
        </a:xfrm>
      </p:grpSpPr>
      <p:sp>
        <p:nvSpPr>
          <p:cNvPr id="175" name="Shape 175"/>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A work in 3 books</a:t>
            </a:r>
          </a:p>
          <a:p>
            <a:pPr rtl="0" lvl="1" indent="-406400" marL="914400">
              <a:buClr>
                <a:schemeClr val="dk2"/>
              </a:buClr>
              <a:buSzPct val="87500"/>
              <a:buFont typeface="Courier New"/>
              <a:buChar char="o"/>
            </a:pPr>
            <a:r>
              <a:rPr lang="en"/>
              <a:t>Began as a conversation about deriving Kepler’s laws from physical forces (Hooke, Wren, Halley)</a:t>
            </a:r>
          </a:p>
          <a:p>
            <a:pPr rtl="0" lvl="1" indent="-406400" marL="914400">
              <a:buClr>
                <a:schemeClr val="dk2"/>
              </a:buClr>
              <a:buSzPct val="87500"/>
              <a:buFont typeface="Courier New"/>
              <a:buChar char="o"/>
            </a:pPr>
            <a:r>
              <a:rPr lang="en"/>
              <a:t>Wren offers prize: prove Kepler with inverse square law</a:t>
            </a:r>
          </a:p>
          <a:p>
            <a:pPr rtl="0" lvl="1" indent="-406400" marL="914400">
              <a:buClr>
                <a:schemeClr val="dk2"/>
              </a:buClr>
              <a:buSzPct val="87500"/>
              <a:buFont typeface="Courier New"/>
              <a:buChar char="o"/>
            </a:pPr>
            <a:r>
              <a:rPr lang="en"/>
              <a:t>Initially published as a single book to answer this problem</a:t>
            </a:r>
          </a:p>
        </p:txBody>
      </p:sp>
      <p:sp>
        <p:nvSpPr>
          <p:cNvPr id="176" name="Shape 176"/>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The Principia</a:t>
            </a:r>
          </a:p>
        </p:txBody>
      </p:sp>
      <p:pic>
        <p:nvPicPr>
          <p:cNvPr id="177" name="Shape 177"/>
          <p:cNvPicPr preferRelativeResize="0"/>
          <p:nvPr/>
        </p:nvPicPr>
        <p:blipFill>
          <a:blip r:embed="rId3"/>
          <a:stretch>
            <a:fillRect/>
          </a:stretch>
        </p:blipFill>
        <p:spPr>
          <a:xfrm>
            <a:off y="79800" x="6861975"/>
            <a:ext cy="1797999" cx="2219325"/>
          </a:xfrm>
          <a:prstGeom prst="rect">
            <a:avLst/>
          </a:prstGeom>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y="0" x="0"/>
          <a:ext cy="0" cx="0"/>
          <a:chOff y="0" x="0"/>
          <a:chExt cy="0" cx="0"/>
        </a:xfrm>
      </p:grpSpPr>
      <p:sp>
        <p:nvSpPr>
          <p:cNvPr id="182" name="Shape 182"/>
          <p:cNvSpPr txBox="1"/>
          <p:nvPr>
            <p:ph idx="1" type="subTitle"/>
          </p:nvPr>
        </p:nvSpPr>
        <p:spPr>
          <a:xfrm>
            <a:off y="1172441" x="1054050"/>
            <a:ext cy="1305000" cx="7035899"/>
          </a:xfrm>
          <a:prstGeom prst="rect">
            <a:avLst/>
          </a:prstGeom>
        </p:spPr>
        <p:txBody>
          <a:bodyPr bIns="91425" rIns="91425" lIns="91425" tIns="91425" anchor="t" anchorCtr="0">
            <a:noAutofit/>
          </a:bodyPr>
          <a:lstStyle/>
          <a:p>
            <a:pPr algn="l" lvl="0" indent="-228600" marL="457200">
              <a:buClr>
                <a:schemeClr val="lt1"/>
              </a:buClr>
              <a:buSzPct val="100000"/>
              <a:buFont typeface="Trebuchet MS"/>
              <a:buNone/>
            </a:pPr>
            <a:r>
              <a:rPr lang="en"/>
              <a:t>Is it unscientific for Newton to set out to prove Kepler’s Laws? Is that not a biased starting point?</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y="0" x="0"/>
          <a:ext cy="0" cx="0"/>
          <a:chOff y="0" x="0"/>
          <a:chExt cy="0" cx="0"/>
        </a:xfrm>
      </p:grpSpPr>
      <p:sp>
        <p:nvSpPr>
          <p:cNvPr id="187" name="Shape 187"/>
          <p:cNvSpPr txBox="1"/>
          <p:nvPr>
            <p:ph idx="1" type="body"/>
          </p:nvPr>
        </p:nvSpPr>
        <p:spPr>
          <a:xfrm>
            <a:off y="1200175" x="457200"/>
            <a:ext cy="3674399" cx="8229600"/>
          </a:xfrm>
          <a:prstGeom prst="rect">
            <a:avLst/>
          </a:prstGeom>
        </p:spPr>
        <p:txBody>
          <a:bodyPr bIns="91425" rIns="91425" lIns="91425" tIns="91425" anchor="t" anchorCtr="0">
            <a:noAutofit/>
          </a:bodyPr>
          <a:lstStyle/>
          <a:p>
            <a:pPr lvl="0">
              <a:buNone/>
            </a:pPr>
            <a:r>
              <a:rPr lang="en"/>
              <a:t>
</a:t>
            </a:r>
          </a:p>
        </p:txBody>
      </p:sp>
      <p:sp>
        <p:nvSpPr>
          <p:cNvPr id="188" name="Shape 188"/>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Universal Law of Gravitation</a:t>
            </a:r>
          </a:p>
        </p:txBody>
      </p:sp>
      <p:pic>
        <p:nvPicPr>
          <p:cNvPr id="189" name="Shape 189"/>
          <p:cNvPicPr preferRelativeResize="0"/>
          <p:nvPr/>
        </p:nvPicPr>
        <p:blipFill>
          <a:blip r:embed="rId3"/>
          <a:stretch>
            <a:fillRect/>
          </a:stretch>
        </p:blipFill>
        <p:spPr>
          <a:xfrm>
            <a:off y="1200175" x="1820925"/>
            <a:ext cy="3556000" cx="5080000"/>
          </a:xfrm>
          <a:prstGeom prst="rect">
            <a:avLst/>
          </a:prstGeom>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y="0" x="0"/>
          <a:ext cy="0" cx="0"/>
          <a:chOff y="0" x="0"/>
          <a:chExt cy="0" cx="0"/>
        </a:xfrm>
      </p:grpSpPr>
      <p:sp>
        <p:nvSpPr>
          <p:cNvPr id="194" name="Shape 194"/>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Force between moon and Earth is same force that keeps objects stationary on earth and falling to earth (rule II)</a:t>
            </a:r>
          </a:p>
          <a:p>
            <a:pPr rtl="0" lvl="0" indent="-431800" marL="457200">
              <a:buClr>
                <a:schemeClr val="dk2"/>
              </a:buClr>
              <a:buSzPct val="166666"/>
              <a:buFont typeface="Arial"/>
              <a:buChar char="•"/>
            </a:pPr>
            <a:r>
              <a:rPr lang="en"/>
              <a:t>Universal</a:t>
            </a:r>
          </a:p>
          <a:p>
            <a:pPr rtl="0" lvl="1" indent="-406400" marL="914400">
              <a:buClr>
                <a:schemeClr val="dk2"/>
              </a:buClr>
              <a:buSzPct val="87500"/>
              <a:buFont typeface="Courier New"/>
              <a:buChar char="o"/>
            </a:pPr>
            <a:r>
              <a:rPr lang="en"/>
              <a:t>No ad hoc assumptions like Kepler</a:t>
            </a:r>
          </a:p>
          <a:p>
            <a:pPr rtl="0" lvl="1" indent="-406400" marL="914400">
              <a:buClr>
                <a:schemeClr val="dk2"/>
              </a:buClr>
              <a:buSzPct val="87500"/>
              <a:buFont typeface="Courier New"/>
              <a:buChar char="o"/>
            </a:pPr>
            <a:r>
              <a:rPr lang="en"/>
              <a:t>2 Force sun, strange magnetism for sun</a:t>
            </a:r>
          </a:p>
          <a:p>
            <a:pPr lvl="0" indent="0" marL="0">
              <a:buNone/>
            </a:pPr>
            <a:r>
              <a:rPr lang="en"/>
              <a:t>		</a:t>
            </a:r>
          </a:p>
        </p:txBody>
      </p:sp>
      <p:sp>
        <p:nvSpPr>
          <p:cNvPr id="195" name="Shape 195"/>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Universal Law of Gravitation</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y="0" x="0"/>
          <a:ext cy="0" cx="0"/>
          <a:chOff y="0" x="0"/>
          <a:chExt cy="0" cx="0"/>
        </a:xfrm>
      </p:grpSpPr>
      <p:sp>
        <p:nvSpPr>
          <p:cNvPr id="200" name="Shape 200"/>
          <p:cNvSpPr txBox="1"/>
          <p:nvPr>
            <p:ph type="ctrTitle"/>
          </p:nvPr>
        </p:nvSpPr>
        <p:spPr>
          <a:xfrm>
            <a:off y="1242060" x="1082040"/>
            <a:ext cy="1102500" cx="7050900"/>
          </a:xfrm>
          <a:prstGeom prst="rect">
            <a:avLst/>
          </a:prstGeom>
        </p:spPr>
        <p:txBody>
          <a:bodyPr bIns="91425" rIns="91425" lIns="91425" tIns="91425" anchor="b" anchorCtr="0">
            <a:noAutofit/>
          </a:bodyPr>
          <a:lstStyle/>
          <a:p>
            <a:pPr algn="l">
              <a:buNone/>
            </a:pPr>
            <a:r>
              <a:rPr b="0" sz="2400" lang="en"/>
              <a:t>How does Newton account for the fact that gravitation is a force that acts on a distance? Does this not make gravity an invisible force?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y="0" x="0"/>
          <a:ext cy="0" cx="0"/>
          <a:chOff y="0" x="0"/>
          <a:chExt cy="0" cx="0"/>
        </a:xfrm>
      </p:grpSpPr>
      <p:sp>
        <p:nvSpPr>
          <p:cNvPr id="205" name="Shape 205"/>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The Principia</a:t>
            </a:r>
          </a:p>
        </p:txBody>
      </p:sp>
      <p:sp>
        <p:nvSpPr>
          <p:cNvPr id="206" name="Shape 206"/>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lnSpc>
                <a:spcPct val="200000"/>
              </a:lnSpc>
              <a:buClr>
                <a:schemeClr val="dk2"/>
              </a:buClr>
              <a:buSzPct val="166666"/>
              <a:buFont typeface="Arial"/>
              <a:buChar char="•"/>
            </a:pPr>
            <a:r>
              <a:rPr lang="en"/>
              <a:t>Favored Geometry instead of algebra</a:t>
            </a:r>
          </a:p>
          <a:p>
            <a:pPr rtl="0" lvl="1" indent="-406400" marL="914400">
              <a:lnSpc>
                <a:spcPct val="200000"/>
              </a:lnSpc>
              <a:buClr>
                <a:schemeClr val="dk2"/>
              </a:buClr>
              <a:buSzPct val="87500"/>
              <a:buFont typeface="Courier New"/>
              <a:buChar char="o"/>
            </a:pPr>
            <a:r>
              <a:rPr lang="en"/>
              <a:t>Visual and divine</a:t>
            </a:r>
          </a:p>
          <a:p>
            <a:pPr lvl="0" indent="-431800" marL="457200">
              <a:lnSpc>
                <a:spcPct val="200000"/>
              </a:lnSpc>
              <a:buClr>
                <a:schemeClr val="dk2"/>
              </a:buClr>
              <a:buSzPct val="166666"/>
              <a:buFont typeface="Arial"/>
              <a:buChar char="•"/>
            </a:pPr>
            <a:r>
              <a:rPr lang="en"/>
              <a:t>Fluxions and time as independent</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y="0" x="0"/>
          <a:ext cy="0" cx="0"/>
          <a:chOff y="0" x="0"/>
          <a:chExt cy="0" cx="0"/>
        </a:xfrm>
      </p:grpSpPr>
      <p:sp>
        <p:nvSpPr>
          <p:cNvPr id="211" name="Shape 211"/>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Mass</a:t>
            </a:r>
          </a:p>
          <a:p>
            <a:r>
              <a:t/>
            </a:r>
          </a:p>
          <a:p>
            <a:pPr rtl="0" lvl="0" indent="-431800" marL="457200">
              <a:buClr>
                <a:schemeClr val="dk2"/>
              </a:buClr>
              <a:buSzPct val="166666"/>
              <a:buFont typeface="Arial"/>
              <a:buChar char="•"/>
            </a:pPr>
            <a:r>
              <a:rPr lang="en"/>
              <a:t>Momentum</a:t>
            </a:r>
          </a:p>
          <a:p>
            <a:r>
              <a:t/>
            </a:r>
          </a:p>
          <a:p>
            <a:pPr rtl="0" lvl="0" indent="-431800" marL="457200">
              <a:buClr>
                <a:schemeClr val="dk2"/>
              </a:buClr>
              <a:buSzPct val="166666"/>
              <a:buFont typeface="Arial"/>
              <a:buChar char="•"/>
            </a:pPr>
            <a:r>
              <a:rPr lang="en"/>
              <a:t>Force</a:t>
            </a:r>
          </a:p>
        </p:txBody>
      </p:sp>
      <p:sp>
        <p:nvSpPr>
          <p:cNvPr id="212" name="Shape 212"/>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sz="3600" lang="en"/>
              <a:t>Definitions of Mechanistic Systems</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y="0" x="0"/>
          <a:ext cy="0" cx="0"/>
          <a:chOff y="0" x="0"/>
          <a:chExt cy="0" cx="0"/>
        </a:xfrm>
      </p:grpSpPr>
      <p:sp>
        <p:nvSpPr>
          <p:cNvPr id="217" name="Shape 217"/>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Newton: “The quantity of matter is the measure of the same, arising from its density and bulk conjointly.”</a:t>
            </a:r>
          </a:p>
          <a:p>
            <a:pPr lvl="0" indent="-431800" marL="457200">
              <a:buClr>
                <a:schemeClr val="dk2"/>
              </a:buClr>
              <a:buSzPct val="166666"/>
              <a:buFont typeface="Arial"/>
              <a:buChar char="•"/>
            </a:pPr>
            <a:r>
              <a:rPr lang="en"/>
              <a:t>Contemporary: Intrinsic property of the body, matter in the body</a:t>
            </a:r>
          </a:p>
        </p:txBody>
      </p:sp>
      <p:sp>
        <p:nvSpPr>
          <p:cNvPr id="218" name="Shape 218"/>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Mass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idx="1" type="body"/>
          </p:nvPr>
        </p:nvSpPr>
        <p:spPr>
          <a:xfrm>
            <a:off y="1244250" x="457200"/>
            <a:ext cy="3630300" cx="4721099"/>
          </a:xfrm>
          <a:prstGeom prst="rect">
            <a:avLst/>
          </a:prstGeom>
        </p:spPr>
        <p:txBody>
          <a:bodyPr bIns="91425" rIns="91425" lIns="91425" tIns="91425" anchor="t" anchorCtr="0">
            <a:noAutofit/>
          </a:bodyPr>
          <a:lstStyle/>
          <a:p>
            <a:pPr rtl="0" lvl="0" indent="-381000" marL="457200">
              <a:buClr>
                <a:schemeClr val="dk2"/>
              </a:buClr>
              <a:buSzPct val="166666"/>
              <a:buFont typeface="Arial"/>
              <a:buChar char="•"/>
            </a:pPr>
            <a:r>
              <a:rPr sz="2400" lang="en"/>
              <a:t>Woolsthorpe, 1642</a:t>
            </a:r>
          </a:p>
          <a:p>
            <a:pPr rtl="0" lvl="0" indent="-381000" marL="457200">
              <a:buClr>
                <a:schemeClr val="dk2"/>
              </a:buClr>
              <a:buSzPct val="166666"/>
              <a:buFont typeface="Arial"/>
              <a:buChar char="•"/>
            </a:pPr>
            <a:r>
              <a:rPr sz="2400" lang="en"/>
              <a:t>Farming village</a:t>
            </a:r>
          </a:p>
          <a:p>
            <a:pPr rtl="0" lvl="0" indent="-381000" marL="457200">
              <a:buClr>
                <a:schemeClr val="dk2"/>
              </a:buClr>
              <a:buSzPct val="166666"/>
              <a:buFont typeface="Arial"/>
              <a:buChar char="•"/>
            </a:pPr>
            <a:r>
              <a:rPr sz="2400" lang="en"/>
              <a:t>Father ilterate, mother semi-literate</a:t>
            </a:r>
          </a:p>
          <a:p>
            <a:pPr rtl="0" lvl="0" indent="-381000" marL="457200">
              <a:buClr>
                <a:schemeClr val="dk2"/>
              </a:buClr>
              <a:buSzPct val="166666"/>
              <a:buFont typeface="Arial"/>
              <a:buChar char="•"/>
            </a:pPr>
            <a:r>
              <a:rPr sz="2400" lang="en"/>
              <a:t>Raised by grandmother</a:t>
            </a:r>
          </a:p>
          <a:p>
            <a:pPr rtl="0" lvl="0" indent="-381000" marL="457200">
              <a:buClr>
                <a:schemeClr val="dk2"/>
              </a:buClr>
              <a:buSzPct val="166666"/>
              <a:buFont typeface="Arial"/>
              <a:buChar char="•"/>
            </a:pPr>
            <a:r>
              <a:rPr sz="2400" lang="en"/>
              <a:t>Failure as a farmer</a:t>
            </a:r>
          </a:p>
          <a:p>
            <a:pPr lvl="0" indent="-381000" marL="457200">
              <a:buClr>
                <a:schemeClr val="dk2"/>
              </a:buClr>
              <a:buSzPct val="166666"/>
              <a:buFont typeface="Arial"/>
              <a:buChar char="•"/>
            </a:pPr>
            <a:r>
              <a:rPr sz="2400" lang="en"/>
              <a:t>Boarding school - King’s School in Grantham </a:t>
            </a:r>
          </a:p>
        </p:txBody>
      </p:sp>
      <p:sp>
        <p:nvSpPr>
          <p:cNvPr id="54" name="Shape 54"/>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Isaac Newton</a:t>
            </a:r>
          </a:p>
        </p:txBody>
      </p:sp>
      <p:pic>
        <p:nvPicPr>
          <p:cNvPr id="55" name="Shape 55"/>
          <p:cNvPicPr preferRelativeResize="0"/>
          <p:nvPr/>
        </p:nvPicPr>
        <p:blipFill>
          <a:blip r:embed="rId3"/>
          <a:stretch>
            <a:fillRect/>
          </a:stretch>
        </p:blipFill>
        <p:spPr>
          <a:xfrm>
            <a:off y="351225" x="5314300"/>
            <a:ext cy="4632025" cx="3372499"/>
          </a:xfrm>
          <a:prstGeom prst="rect">
            <a:avLst/>
          </a:prstGeom>
        </p:spPr>
      </p:pic>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y="0" x="0"/>
          <a:ext cy="0" cx="0"/>
          <a:chOff y="0" x="0"/>
          <a:chExt cy="0" cx="0"/>
        </a:xfrm>
      </p:grpSpPr>
      <p:sp>
        <p:nvSpPr>
          <p:cNvPr id="223" name="Shape 223"/>
          <p:cNvSpPr txBox="1"/>
          <p:nvPr>
            <p:ph type="ctrTitle"/>
          </p:nvPr>
        </p:nvSpPr>
        <p:spPr>
          <a:xfrm>
            <a:off y="1242060" x="1082040"/>
            <a:ext cy="1102500" cx="7050900"/>
          </a:xfrm>
          <a:prstGeom prst="rect">
            <a:avLst/>
          </a:prstGeom>
        </p:spPr>
        <p:txBody>
          <a:bodyPr bIns="91425" rIns="91425" lIns="91425" tIns="91425" anchor="b" anchorCtr="0">
            <a:noAutofit/>
          </a:bodyPr>
          <a:lstStyle/>
          <a:p>
            <a:pPr algn="l">
              <a:buNone/>
            </a:pPr>
            <a:r>
              <a:rPr b="0" sz="2400" lang="en"/>
              <a:t>What is the fundamental flaw in Newton’s definition of mass?</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y="0" x="0"/>
          <a:ext cy="0" cx="0"/>
          <a:chOff y="0" x="0"/>
          <a:chExt cy="0" cx="0"/>
        </a:xfrm>
      </p:grpSpPr>
      <p:sp>
        <p:nvSpPr>
          <p:cNvPr id="228" name="Shape 228"/>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Newton: “The quantity of motion is the measure of the same, arising from the velocity and quantity of matter conjointly.”</a:t>
            </a:r>
          </a:p>
          <a:p>
            <a:pPr lvl="0" indent="-431800" marL="457200">
              <a:buClr>
                <a:schemeClr val="dk2"/>
              </a:buClr>
              <a:buSzPct val="166666"/>
              <a:buFont typeface="Arial"/>
              <a:buChar char="•"/>
            </a:pPr>
            <a:r>
              <a:rPr lang="en"/>
              <a:t>Contemporary: Mass x Velocity</a:t>
            </a:r>
          </a:p>
        </p:txBody>
      </p:sp>
      <p:sp>
        <p:nvSpPr>
          <p:cNvPr id="229" name="Shape 229"/>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Momentum</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y="0" x="0"/>
          <a:ext cy="0" cx="0"/>
          <a:chOff y="0" x="0"/>
          <a:chExt cy="0" cx="0"/>
        </a:xfrm>
      </p:grpSpPr>
      <p:sp>
        <p:nvSpPr>
          <p:cNvPr id="234" name="Shape 234"/>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Newton: “The change of motion is proportional to the motive force impressed; and is made in the direction of the right line in which that force acts”</a:t>
            </a:r>
          </a:p>
          <a:p>
            <a:pPr lvl="0" indent="-431800" marL="457200">
              <a:buClr>
                <a:schemeClr val="dk2"/>
              </a:buClr>
              <a:buSzPct val="166666"/>
              <a:buFont typeface="Arial"/>
              <a:buChar char="•"/>
            </a:pPr>
            <a:r>
              <a:rPr lang="en"/>
              <a:t>Contemporary: Force = Mass x Acceleration</a:t>
            </a:r>
          </a:p>
        </p:txBody>
      </p:sp>
      <p:sp>
        <p:nvSpPr>
          <p:cNvPr id="235" name="Shape 235"/>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Force</a:t>
            </a:r>
          </a:p>
        </p:txBody>
      </p:sp>
      <p:pic>
        <p:nvPicPr>
          <p:cNvPr id="236" name="Shape 236"/>
          <p:cNvPicPr preferRelativeResize="0"/>
          <p:nvPr/>
        </p:nvPicPr>
        <p:blipFill>
          <a:blip r:embed="rId3"/>
          <a:stretch>
            <a:fillRect/>
          </a:stretch>
        </p:blipFill>
        <p:spPr>
          <a:xfrm>
            <a:off y="131750" x="7021275"/>
            <a:ext cy="1241350" cx="1781300"/>
          </a:xfrm>
          <a:prstGeom prst="rect">
            <a:avLst/>
          </a:prstGeom>
        </p:spPr>
      </p:pic>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y="0" x="0"/>
          <a:ext cy="0" cx="0"/>
          <a:chOff y="0" x="0"/>
          <a:chExt cy="0" cx="0"/>
        </a:xfrm>
      </p:grpSpPr>
      <p:sp>
        <p:nvSpPr>
          <p:cNvPr id="241" name="Shape 241"/>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Newton’s Life</a:t>
            </a:r>
          </a:p>
          <a:p>
            <a:r>
              <a:t/>
            </a:r>
          </a:p>
          <a:p>
            <a:pPr rtl="0" lvl="0" indent="-431800" marL="457200">
              <a:buClr>
                <a:schemeClr val="dk2"/>
              </a:buClr>
              <a:buSzPct val="166666"/>
              <a:buFont typeface="Arial"/>
              <a:buChar char="•"/>
            </a:pPr>
            <a:r>
              <a:rPr lang="en"/>
              <a:t>Philosophy of Science</a:t>
            </a:r>
          </a:p>
          <a:p>
            <a:r>
              <a:t/>
            </a:r>
          </a:p>
          <a:p>
            <a:pPr rtl="0" lvl="0" indent="-431800" marL="457200">
              <a:buClr>
                <a:schemeClr val="dk2"/>
              </a:buClr>
              <a:buSzPct val="166666"/>
              <a:buFont typeface="Arial"/>
              <a:buChar char="•"/>
            </a:pPr>
            <a:r>
              <a:rPr lang="en"/>
              <a:t>Newton’s </a:t>
            </a:r>
            <a:r>
              <a:rPr lang="en" i="1"/>
              <a:t>Principia</a:t>
            </a:r>
          </a:p>
          <a:p>
            <a:r>
              <a:t/>
            </a:r>
          </a:p>
          <a:p>
            <a:pPr lvl="0" indent="-431800" marL="457200">
              <a:buClr>
                <a:srgbClr val="FFFF00"/>
              </a:buClr>
              <a:buSzPct val="166666"/>
              <a:buFont typeface="Arial"/>
              <a:buChar char="•"/>
            </a:pPr>
            <a:r>
              <a:rPr lang="en">
                <a:solidFill>
                  <a:srgbClr val="FFFF00"/>
                </a:solidFill>
              </a:rPr>
              <a:t>Laws of Motion</a:t>
            </a:r>
          </a:p>
        </p:txBody>
      </p:sp>
      <p:sp>
        <p:nvSpPr>
          <p:cNvPr id="242" name="Shape 242"/>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Agenda</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y="0" x="0"/>
          <a:ext cy="0" cx="0"/>
          <a:chOff y="0" x="0"/>
          <a:chExt cy="0" cx="0"/>
        </a:xfrm>
      </p:grpSpPr>
      <p:sp>
        <p:nvSpPr>
          <p:cNvPr id="247" name="Shape 247"/>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a:buNone/>
            </a:pPr>
            <a:r>
              <a:rPr lang="en"/>
              <a:t>How was Newton able to come up with his revolutionary theories?</a:t>
            </a:r>
          </a:p>
          <a:p>
            <a:r>
              <a:t/>
            </a:r>
          </a:p>
          <a:p>
            <a:pPr>
              <a:buNone/>
            </a:pPr>
            <a:r>
              <a:rPr u="sng" lang="en">
                <a:solidFill>
                  <a:schemeClr val="hlink"/>
                </a:solidFill>
                <a:hlinkClick r:id="rId3"/>
              </a:rPr>
              <a:t>Counter-intuitive</a:t>
            </a:r>
            <a:r>
              <a:rPr lang="en"/>
              <a:t> laws</a:t>
            </a:r>
          </a:p>
        </p:txBody>
      </p:sp>
      <p:sp>
        <p:nvSpPr>
          <p:cNvPr id="248" name="Shape 248"/>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Counter-Intuitive Laws?</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y="0" x="0"/>
          <a:ext cy="0" cx="0"/>
          <a:chOff y="0" x="0"/>
          <a:chExt cy="0" cx="0"/>
        </a:xfrm>
      </p:grpSpPr>
      <p:sp>
        <p:nvSpPr>
          <p:cNvPr id="253" name="Shape 253"/>
          <p:cNvSpPr txBox="1"/>
          <p:nvPr>
            <p:ph idx="1" type="body"/>
          </p:nvPr>
        </p:nvSpPr>
        <p:spPr>
          <a:xfrm>
            <a:off y="1200167" x="346875"/>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1st Law of Motion</a:t>
            </a:r>
          </a:p>
          <a:p>
            <a:pPr rtl="0" lvl="1" indent="-406400" marL="914400">
              <a:buClr>
                <a:schemeClr val="dk2"/>
              </a:buClr>
              <a:buSzPct val="87500"/>
              <a:buFont typeface="Courier New"/>
              <a:buChar char="o"/>
            </a:pPr>
            <a:r>
              <a:rPr lang="en"/>
              <a:t>Law of Inertia</a:t>
            </a:r>
          </a:p>
          <a:p>
            <a:r>
              <a:t/>
            </a:r>
          </a:p>
        </p:txBody>
      </p:sp>
      <p:sp>
        <p:nvSpPr>
          <p:cNvPr id="254" name="Shape 254"/>
          <p:cNvSpPr txBox="1"/>
          <p:nvPr>
            <p:ph type="title"/>
          </p:nvPr>
        </p:nvSpPr>
        <p:spPr>
          <a:xfrm>
            <a:off y="205978" x="457200"/>
            <a:ext cy="994200" cx="8229600"/>
          </a:xfrm>
          <a:prstGeom prst="rect">
            <a:avLst/>
          </a:prstGeom>
        </p:spPr>
        <p:txBody>
          <a:bodyPr bIns="91425" rIns="91425" lIns="91425" tIns="91425" anchor="b" anchorCtr="0">
            <a:noAutofit/>
          </a:bodyPr>
          <a:lstStyle/>
          <a:p>
            <a:pPr rtl="0" lvl="0">
              <a:buNone/>
            </a:pPr>
            <a:r>
              <a:rPr lang="en"/>
              <a:t>Laws of Motion</a:t>
            </a:r>
          </a:p>
        </p:txBody>
      </p:sp>
      <p:sp>
        <p:nvSpPr>
          <p:cNvPr id="255" name="Shape 255"/>
          <p:cNvSpPr/>
          <p:nvPr/>
        </p:nvSpPr>
        <p:spPr>
          <a:xfrm>
            <a:off y="2955550" x="3939925"/>
            <a:ext cy="1185900" cx="1185900"/>
          </a:xfrm>
          <a:prstGeom prst="ellipse">
            <a:avLst/>
          </a:prstGeom>
          <a:solidFill>
            <a:srgbClr val="F4CCCC"/>
          </a:solidFill>
          <a:ln>
            <a:noFill/>
          </a:ln>
        </p:spPr>
        <p:txBody>
          <a:bodyPr bIns="91425" rIns="91425" lIns="91425" tIns="91425" anchor="ctr" anchorCtr="0">
            <a:noAutofit/>
          </a:bodyPr>
          <a:lstStyle/>
          <a:p/>
        </p:txBody>
      </p:sp>
      <p:sp>
        <p:nvSpPr>
          <p:cNvPr id="256" name="Shape 256"/>
          <p:cNvSpPr/>
          <p:nvPr/>
        </p:nvSpPr>
        <p:spPr>
          <a:xfrm>
            <a:off y="2955550" x="3701125"/>
            <a:ext cy="1185900" cx="1185900"/>
          </a:xfrm>
          <a:prstGeom prst="ellipse">
            <a:avLst/>
          </a:prstGeom>
          <a:solidFill>
            <a:srgbClr val="EA9999"/>
          </a:solidFill>
          <a:ln>
            <a:noFill/>
          </a:ln>
        </p:spPr>
        <p:txBody>
          <a:bodyPr bIns="91425" rIns="91425" lIns="91425" tIns="91425" anchor="ctr" anchorCtr="0">
            <a:noAutofit/>
          </a:bodyPr>
          <a:lstStyle/>
          <a:p/>
        </p:txBody>
      </p:sp>
      <p:sp>
        <p:nvSpPr>
          <p:cNvPr id="257" name="Shape 257"/>
          <p:cNvSpPr/>
          <p:nvPr/>
        </p:nvSpPr>
        <p:spPr>
          <a:xfrm>
            <a:off y="2955550" x="3439825"/>
            <a:ext cy="1185900" cx="1185900"/>
          </a:xfrm>
          <a:prstGeom prst="ellipse">
            <a:avLst/>
          </a:prstGeom>
          <a:solidFill>
            <a:srgbClr val="E06666"/>
          </a:solidFill>
          <a:ln>
            <a:noFill/>
          </a:ln>
        </p:spPr>
        <p:txBody>
          <a:bodyPr bIns="91425" rIns="91425" lIns="91425" tIns="91425" anchor="ctr" anchorCtr="0">
            <a:noAutofit/>
          </a:bodyPr>
          <a:lstStyle/>
          <a:p/>
        </p:txBody>
      </p:sp>
      <p:sp>
        <p:nvSpPr>
          <p:cNvPr id="258" name="Shape 258"/>
          <p:cNvSpPr/>
          <p:nvPr/>
        </p:nvSpPr>
        <p:spPr>
          <a:xfrm>
            <a:off y="2955550" x="3201025"/>
            <a:ext cy="1185900" cx="1185900"/>
          </a:xfrm>
          <a:prstGeom prst="ellipse">
            <a:avLst/>
          </a:prstGeom>
          <a:solidFill>
            <a:srgbClr val="FF0000"/>
          </a:solidFill>
          <a:ln>
            <a:noFill/>
          </a:ln>
        </p:spPr>
        <p:txBody>
          <a:bodyPr bIns="91425" rIns="91425" lIns="91425" tIns="91425" anchor="ctr" anchorCtr="0">
            <a:noAutofit/>
          </a:bodyPr>
          <a:lstStyle/>
          <a:p/>
        </p:txBody>
      </p:sp>
      <p:sp>
        <p:nvSpPr>
          <p:cNvPr id="259" name="Shape 259"/>
          <p:cNvSpPr/>
          <p:nvPr/>
        </p:nvSpPr>
        <p:spPr>
          <a:xfrm>
            <a:off y="3106525" x="1760825"/>
            <a:ext cy="772200" cx="1185900"/>
          </a:xfrm>
          <a:prstGeom prst="leftArrow">
            <a:avLst>
              <a:gd fmla="val 50000" name="adj1"/>
              <a:gd fmla="val 50000" name="adj2"/>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y="0" x="0"/>
          <a:ext cy="0" cx="0"/>
          <a:chOff y="0" x="0"/>
          <a:chExt cy="0" cx="0"/>
        </a:xfrm>
      </p:grpSpPr>
      <p:sp>
        <p:nvSpPr>
          <p:cNvPr id="264" name="Shape 264"/>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2nd Law of Motion</a:t>
            </a:r>
          </a:p>
          <a:p>
            <a:pPr rtl="0" lvl="1" indent="-406400" marL="914400">
              <a:buClr>
                <a:schemeClr val="dk2"/>
              </a:buClr>
              <a:buSzPct val="87500"/>
              <a:buFont typeface="Courier New"/>
              <a:buChar char="o"/>
            </a:pPr>
            <a:r>
              <a:rPr lang="en"/>
              <a:t>F=ma</a:t>
            </a:r>
          </a:p>
          <a:p>
            <a:pPr rtl="0" lvl="0" indent="-431800" marL="457200">
              <a:buClr>
                <a:schemeClr val="dk2"/>
              </a:buClr>
              <a:buSzPct val="166666"/>
              <a:buFont typeface="Arial"/>
              <a:buChar char="•"/>
            </a:pPr>
            <a:r>
              <a:rPr lang="en"/>
              <a:t>Change in motion proportional to force impressed</a:t>
            </a:r>
          </a:p>
          <a:p>
            <a:pPr rtl="0" lvl="1" indent="-406400" marL="914400">
              <a:buClr>
                <a:schemeClr val="dk2"/>
              </a:buClr>
              <a:buSzPct val="87500"/>
              <a:buFont typeface="Courier New"/>
              <a:buChar char="o"/>
            </a:pPr>
            <a:r>
              <a:rPr lang="en"/>
              <a:t>F=dp/dt</a:t>
            </a:r>
          </a:p>
        </p:txBody>
      </p:sp>
      <p:sp>
        <p:nvSpPr>
          <p:cNvPr id="265" name="Shape 265"/>
          <p:cNvSpPr txBox="1"/>
          <p:nvPr>
            <p:ph type="title"/>
          </p:nvPr>
        </p:nvSpPr>
        <p:spPr>
          <a:xfrm>
            <a:off y="205978" x="457200"/>
            <a:ext cy="994200" cx="8229600"/>
          </a:xfrm>
          <a:prstGeom prst="rect">
            <a:avLst/>
          </a:prstGeom>
        </p:spPr>
        <p:txBody>
          <a:bodyPr bIns="91425" rIns="91425" lIns="91425" tIns="91425" anchor="b" anchorCtr="0">
            <a:noAutofit/>
          </a:bodyPr>
          <a:lstStyle/>
          <a:p>
            <a:pPr rtl="0" lvl="0">
              <a:buNone/>
            </a:pPr>
            <a:r>
              <a:rPr lang="en"/>
              <a:t>Laws of Motion</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y="0" x="0"/>
          <a:ext cy="0" cx="0"/>
          <a:chOff y="0" x="0"/>
          <a:chExt cy="0" cx="0"/>
        </a:xfrm>
      </p:grpSpPr>
      <p:sp>
        <p:nvSpPr>
          <p:cNvPr id="270" name="Shape 270"/>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3rd Law of Motion</a:t>
            </a:r>
          </a:p>
          <a:p>
            <a:pPr rtl="0" lvl="1" indent="-406400" marL="914400">
              <a:buClr>
                <a:schemeClr val="dk2"/>
              </a:buClr>
              <a:buSzPct val="87500"/>
              <a:buFont typeface="Courier New"/>
              <a:buChar char="o"/>
            </a:pPr>
            <a:r>
              <a:rPr lang="en"/>
              <a:t>Equal and opposite reactions</a:t>
            </a:r>
          </a:p>
          <a:p>
            <a:r>
              <a:t/>
            </a:r>
          </a:p>
          <a:p>
            <a:r>
              <a:t/>
            </a:r>
          </a:p>
        </p:txBody>
      </p:sp>
      <p:sp>
        <p:nvSpPr>
          <p:cNvPr id="271" name="Shape 271"/>
          <p:cNvSpPr txBox="1"/>
          <p:nvPr>
            <p:ph type="title"/>
          </p:nvPr>
        </p:nvSpPr>
        <p:spPr>
          <a:xfrm>
            <a:off y="205978" x="457200"/>
            <a:ext cy="994200" cx="8229600"/>
          </a:xfrm>
          <a:prstGeom prst="rect">
            <a:avLst/>
          </a:prstGeom>
        </p:spPr>
        <p:txBody>
          <a:bodyPr bIns="91425" rIns="91425" lIns="91425" tIns="91425" anchor="b" anchorCtr="0">
            <a:noAutofit/>
          </a:bodyPr>
          <a:lstStyle/>
          <a:p>
            <a:pPr rtl="0" lvl="0">
              <a:buNone/>
            </a:pPr>
            <a:r>
              <a:rPr lang="en"/>
              <a:t>Laws of Motion</a:t>
            </a:r>
          </a:p>
        </p:txBody>
      </p:sp>
      <p:pic>
        <p:nvPicPr>
          <p:cNvPr id="272" name="Shape 272"/>
          <p:cNvPicPr preferRelativeResize="0"/>
          <p:nvPr/>
        </p:nvPicPr>
        <p:blipFill>
          <a:blip r:embed="rId3"/>
          <a:stretch>
            <a:fillRect/>
          </a:stretch>
        </p:blipFill>
        <p:spPr>
          <a:xfrm>
            <a:off y="2386425" x="1747900"/>
            <a:ext cy="2326574" cx="5648200"/>
          </a:xfrm>
          <a:prstGeom prst="rect">
            <a:avLst/>
          </a:prstGeom>
        </p:spPr>
      </p:pic>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6" name="Shape 276"/>
        <p:cNvGrpSpPr/>
        <p:nvPr/>
      </p:nvGrpSpPr>
      <p:grpSpPr>
        <a:xfrm>
          <a:off y="0" x="0"/>
          <a:ext cy="0" cx="0"/>
          <a:chOff y="0" x="0"/>
          <a:chExt cy="0" cx="0"/>
        </a:xfrm>
      </p:grpSpPr>
      <p:sp>
        <p:nvSpPr>
          <p:cNvPr id="277" name="Shape 277"/>
          <p:cNvSpPr txBox="1"/>
          <p:nvPr>
            <p:ph idx="1" type="body"/>
          </p:nvPr>
        </p:nvSpPr>
        <p:spPr>
          <a:xfrm>
            <a:off y="1200167" x="379025"/>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Absolute Space</a:t>
            </a:r>
          </a:p>
          <a:p>
            <a:pPr rtl="0" lvl="1" indent="-406400" marL="914400">
              <a:buClr>
                <a:schemeClr val="dk2"/>
              </a:buClr>
              <a:buSzPct val="155555"/>
              <a:buFont typeface="Courier New"/>
              <a:buChar char="o"/>
            </a:pPr>
            <a:r>
              <a:rPr sz="1800" lang="en" i="1"/>
              <a:t>“Absolute space, in its own nature, without relation to anything external, remains always similar and immovable.”</a:t>
            </a:r>
          </a:p>
          <a:p>
            <a:pPr rtl="0" lvl="0" indent="-431800" marL="457200">
              <a:buClr>
                <a:schemeClr val="dk2"/>
              </a:buClr>
              <a:buSzPct val="166666"/>
              <a:buFont typeface="Arial"/>
              <a:buChar char="•"/>
            </a:pPr>
            <a:r>
              <a:rPr lang="en"/>
              <a:t>Absolute Time</a:t>
            </a:r>
          </a:p>
          <a:p>
            <a:pPr rtl="0" lvl="1" indent="-342900" marL="914400">
              <a:buClr>
                <a:schemeClr val="dk2"/>
              </a:buClr>
              <a:buSzPct val="100000"/>
              <a:buFont typeface="Courier New"/>
              <a:buChar char="o"/>
            </a:pPr>
            <a:r>
              <a:rPr sz="1800" lang="en" i="1"/>
              <a:t>“Absolute, true, and mathematical time, of itself, and from its own nature, flows equably without relation to anything external, and by another name is called duration”</a:t>
            </a:r>
          </a:p>
          <a:p>
            <a:pPr lvl="0" indent="-431800" marL="457200">
              <a:buClr>
                <a:schemeClr val="dk2"/>
              </a:buClr>
              <a:buSzPct val="166666"/>
              <a:buFont typeface="Arial"/>
              <a:buChar char="•"/>
            </a:pPr>
            <a:r>
              <a:rPr lang="en"/>
              <a:t>Contrast with Relativity Theory</a:t>
            </a:r>
          </a:p>
        </p:txBody>
      </p:sp>
      <p:sp>
        <p:nvSpPr>
          <p:cNvPr id="278" name="Shape 278"/>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Scholium</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2" name="Shape 282"/>
        <p:cNvGrpSpPr/>
        <p:nvPr/>
      </p:nvGrpSpPr>
      <p:grpSpPr>
        <a:xfrm>
          <a:off y="0" x="0"/>
          <a:ext cy="0" cx="0"/>
          <a:chOff y="0" x="0"/>
          <a:chExt cy="0" cx="0"/>
        </a:xfrm>
      </p:grpSpPr>
      <p:sp>
        <p:nvSpPr>
          <p:cNvPr id="283" name="Shape 283"/>
          <p:cNvSpPr txBox="1"/>
          <p:nvPr>
            <p:ph idx="1" type="body"/>
          </p:nvPr>
        </p:nvSpPr>
        <p:spPr>
          <a:xfrm>
            <a:off y="1244250" x="457200"/>
            <a:ext cy="3630300" cx="45648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Can space exist without things to fill it?</a:t>
            </a:r>
          </a:p>
          <a:p>
            <a:pPr lvl="0" indent="-431800" marL="457200">
              <a:buClr>
                <a:schemeClr val="dk2"/>
              </a:buClr>
              <a:buSzPct val="166666"/>
              <a:buFont typeface="Arial"/>
              <a:buChar char="•"/>
            </a:pPr>
            <a:r>
              <a:rPr lang="en"/>
              <a:t>Can time exist without events occurring?</a:t>
            </a:r>
          </a:p>
        </p:txBody>
      </p:sp>
      <p:sp>
        <p:nvSpPr>
          <p:cNvPr id="284" name="Shape 284"/>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Absolutist vs. Relativist</a:t>
            </a:r>
          </a:p>
        </p:txBody>
      </p:sp>
      <p:pic>
        <p:nvPicPr>
          <p:cNvPr id="285" name="Shape 285"/>
          <p:cNvPicPr preferRelativeResize="0"/>
          <p:nvPr/>
        </p:nvPicPr>
        <p:blipFill>
          <a:blip r:embed="rId3"/>
          <a:stretch>
            <a:fillRect/>
          </a:stretch>
        </p:blipFill>
        <p:spPr>
          <a:xfrm>
            <a:off y="1244250" x="5103400"/>
            <a:ext cy="3630300" cx="3630300"/>
          </a:xfrm>
          <a:prstGeom prst="rect">
            <a:avLst/>
          </a:prstGeom>
        </p:spPr>
      </p:pic>
      <p:sp>
        <p:nvSpPr>
          <p:cNvPr id="286" name="Shape 286"/>
          <p:cNvSpPr/>
          <p:nvPr/>
        </p:nvSpPr>
        <p:spPr>
          <a:xfrm>
            <a:off y="1695725" x="7302625"/>
            <a:ext cy="703525" cx="984925"/>
          </a:xfrm>
          <a:custGeom>
            <a:pathLst>
              <a:path w="39397" extrusionOk="0" h="28141">
                <a:moveTo>
                  <a:pt y="28141" x="0"/>
                </a:moveTo>
                <a:lnTo>
                  <a:pt y="0" x="39397"/>
                </a:lnTo>
                <a:lnTo>
                  <a:pt y="28141" x="38772"/>
                </a:lnTo>
                <a:close/>
              </a:path>
            </a:pathLst>
          </a:custGeom>
          <a:solidFill>
            <a:schemeClr val="lt2"/>
          </a:solidFill>
          <a:ln w="19050" cap="flat">
            <a:solidFill>
              <a:schemeClr val="dk2"/>
            </a:solidFill>
            <a:prstDash val="solid"/>
            <a:round/>
            <a:headEnd w="lg" len="lg" type="none"/>
            <a:tailEnd w="lg" len="lg" type="none"/>
          </a:ln>
        </p:spPr>
      </p:sp>
      <p:sp>
        <p:nvSpPr>
          <p:cNvPr id="287" name="Shape 287"/>
          <p:cNvSpPr/>
          <p:nvPr/>
        </p:nvSpPr>
        <p:spPr>
          <a:xfrm>
            <a:off y="3364600" x="5303500"/>
            <a:ext cy="703525" cx="984925"/>
          </a:xfrm>
          <a:custGeom>
            <a:pathLst>
              <a:path w="39397" extrusionOk="0" h="28141">
                <a:moveTo>
                  <a:pt y="28141" x="0"/>
                </a:moveTo>
                <a:lnTo>
                  <a:pt y="0" x="39397"/>
                </a:lnTo>
                <a:lnTo>
                  <a:pt y="28141" x="38772"/>
                </a:lnTo>
                <a:close/>
              </a:path>
            </a:pathLst>
          </a:custGeom>
          <a:solidFill>
            <a:schemeClr val="lt2"/>
          </a:solidFill>
          <a:ln w="19050" cap="flat">
            <a:solidFill>
              <a:schemeClr val="dk2"/>
            </a:solidFill>
            <a:prstDash val="solid"/>
            <a:round/>
            <a:headEnd w="lg" len="lg" type="none"/>
            <a:tailEnd w="lg" len="lg" type="none"/>
          </a:ln>
        </p:spPr>
      </p:sp>
      <p:sp>
        <p:nvSpPr>
          <p:cNvPr id="288" name="Shape 288"/>
          <p:cNvSpPr/>
          <p:nvPr/>
        </p:nvSpPr>
        <p:spPr>
          <a:xfrm>
            <a:off y="2883900" x="6694900"/>
            <a:ext cy="859799" cx="1516500"/>
          </a:xfrm>
          <a:prstGeom prst="leftUpArrow">
            <a:avLst/>
          </a:prstGeom>
          <a:solidFill>
            <a:schemeClr val="accen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289" name="Shape 289"/>
          <p:cNvSpPr/>
          <p:nvPr/>
        </p:nvSpPr>
        <p:spPr>
          <a:xfrm rot="10800000">
            <a:off y="1852475" x="5369174"/>
            <a:ext cy="859799" cx="1516500"/>
          </a:xfrm>
          <a:prstGeom prst="leftUpArrow">
            <a:avLst/>
          </a:prstGeom>
          <a:solidFill>
            <a:schemeClr val="accent3"/>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290" name="Shape 290"/>
          <p:cNvSpPr txBox="1"/>
          <p:nvPr/>
        </p:nvSpPr>
        <p:spPr>
          <a:xfrm>
            <a:off y="1336175" x="5322225"/>
            <a:ext cy="593999" cx="2091900"/>
          </a:xfrm>
          <a:prstGeom prst="rect">
            <a:avLst/>
          </a:prstGeom>
        </p:spPr>
        <p:txBody>
          <a:bodyPr bIns="91425" rIns="91425" lIns="91425" tIns="91425" anchor="t" anchorCtr="0">
            <a:noAutofit/>
          </a:bodyPr>
          <a:lstStyle/>
          <a:p>
            <a:pPr>
              <a:buNone/>
            </a:pPr>
            <a:r>
              <a:rPr lang="en">
                <a:solidFill>
                  <a:schemeClr val="dk2"/>
                </a:solidFill>
              </a:rPr>
              <a:t>Fundamentally the same (Mach, Leibniz)</a:t>
            </a:r>
          </a:p>
        </p:txBody>
      </p:sp>
      <p:sp>
        <p:nvSpPr>
          <p:cNvPr id="291" name="Shape 291"/>
          <p:cNvSpPr txBox="1"/>
          <p:nvPr/>
        </p:nvSpPr>
        <p:spPr>
          <a:xfrm>
            <a:off y="3743700" x="6885675"/>
            <a:ext cy="593999" cx="1935299"/>
          </a:xfrm>
          <a:prstGeom prst="rect">
            <a:avLst/>
          </a:prstGeom>
        </p:spPr>
        <p:txBody>
          <a:bodyPr bIns="91425" rIns="91425" lIns="91425" tIns="91425" anchor="t" anchorCtr="0">
            <a:noAutofit/>
          </a:bodyPr>
          <a:lstStyle/>
          <a:p>
            <a:pPr rtl="0" lvl="0">
              <a:buNone/>
            </a:pPr>
            <a:r>
              <a:rPr lang="en">
                <a:solidFill>
                  <a:schemeClr val="dk2"/>
                </a:solidFill>
              </a:rPr>
              <a:t>Fundamentally different (Newton)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sp>
        <p:nvSpPr>
          <p:cNvPr id="60" name="Shape 60"/>
          <p:cNvSpPr txBox="1"/>
          <p:nvPr>
            <p:ph idx="1" type="body"/>
          </p:nvPr>
        </p:nvSpPr>
        <p:spPr>
          <a:xfrm>
            <a:off y="1244250" x="457200"/>
            <a:ext cy="3630300" cx="3314099"/>
          </a:xfrm>
          <a:prstGeom prst="rect">
            <a:avLst/>
          </a:prstGeom>
        </p:spPr>
        <p:txBody>
          <a:bodyPr bIns="91425" rIns="91425" lIns="91425" tIns="91425" anchor="t" anchorCtr="0">
            <a:noAutofit/>
          </a:bodyPr>
          <a:lstStyle/>
          <a:p>
            <a:pPr rtl="0" lvl="0" indent="-368300" marL="457200">
              <a:buClr>
                <a:schemeClr val="dk2"/>
              </a:buClr>
              <a:buSzPct val="166666"/>
              <a:buFont typeface="Arial"/>
              <a:buChar char="•"/>
            </a:pPr>
            <a:r>
              <a:rPr sz="2200" lang="en"/>
              <a:t>Enrolled at Trinity College 1661</a:t>
            </a:r>
          </a:p>
          <a:p>
            <a:pPr rtl="0" lvl="0" indent="-368300" marL="457200">
              <a:buClr>
                <a:schemeClr val="dk2"/>
              </a:buClr>
              <a:buSzPct val="166666"/>
              <a:buFont typeface="Arial"/>
              <a:buChar char="•"/>
            </a:pPr>
            <a:r>
              <a:rPr sz="2200" lang="en"/>
              <a:t>1664-1665 </a:t>
            </a:r>
          </a:p>
          <a:p>
            <a:pPr rtl="0" lvl="1" indent="-368300" marL="914400">
              <a:buClr>
                <a:schemeClr val="dk2"/>
              </a:buClr>
              <a:buSzPct val="100000"/>
              <a:buFont typeface="Courier New"/>
              <a:buChar char="o"/>
            </a:pPr>
            <a:r>
              <a:rPr sz="2200" lang="en"/>
              <a:t>Develop calculus</a:t>
            </a:r>
          </a:p>
          <a:p>
            <a:pPr rtl="0" lvl="1" indent="-368300" marL="914400">
              <a:buClr>
                <a:schemeClr val="dk2"/>
              </a:buClr>
              <a:buSzPct val="100000"/>
              <a:buFont typeface="Courier New"/>
              <a:buChar char="o"/>
            </a:pPr>
            <a:r>
              <a:rPr sz="2200" lang="en"/>
              <a:t>Lines generated by continuous motion</a:t>
            </a:r>
          </a:p>
          <a:p>
            <a:pPr rtl="0" lvl="1" indent="-368300" marL="914400">
              <a:buClr>
                <a:schemeClr val="dk2"/>
              </a:buClr>
              <a:buSzPct val="100000"/>
              <a:buFont typeface="Courier New"/>
              <a:buChar char="o"/>
            </a:pPr>
            <a:r>
              <a:rPr sz="2200" lang="en"/>
              <a:t>Time as independent variable</a:t>
            </a:r>
          </a:p>
          <a:p>
            <a:r>
              <a:t/>
            </a:r>
          </a:p>
        </p:txBody>
      </p:sp>
      <p:sp>
        <p:nvSpPr>
          <p:cNvPr id="61" name="Shape 61"/>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Isaac Newton</a:t>
            </a:r>
          </a:p>
        </p:txBody>
      </p:sp>
      <p:pic>
        <p:nvPicPr>
          <p:cNvPr id="62" name="Shape 62"/>
          <p:cNvPicPr preferRelativeResize="0"/>
          <p:nvPr/>
        </p:nvPicPr>
        <p:blipFill>
          <a:blip r:embed="rId3"/>
          <a:stretch>
            <a:fillRect/>
          </a:stretch>
        </p:blipFill>
        <p:spPr>
          <a:xfrm>
            <a:off y="1244250" x="4656850"/>
            <a:ext cy="3505225" cx="4487149"/>
          </a:xfrm>
          <a:prstGeom prst="rect">
            <a:avLst/>
          </a:prstGeom>
        </p:spPr>
      </p:pic>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5" name="Shape 295"/>
        <p:cNvGrpSpPr/>
        <p:nvPr/>
      </p:nvGrpSpPr>
      <p:grpSpPr>
        <a:xfrm>
          <a:off y="0" x="0"/>
          <a:ext cy="0" cx="0"/>
          <a:chOff y="0" x="0"/>
          <a:chExt cy="0" cx="0"/>
        </a:xfrm>
      </p:grpSpPr>
      <p:sp>
        <p:nvSpPr>
          <p:cNvPr id="296" name="Shape 296"/>
          <p:cNvSpPr txBox="1"/>
          <p:nvPr>
            <p:ph idx="1" type="body"/>
          </p:nvPr>
        </p:nvSpPr>
        <p:spPr>
          <a:xfrm>
            <a:off y="1306767" x="457200"/>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u="sng" lang="en">
                <a:solidFill>
                  <a:schemeClr val="hlink"/>
                </a:solidFill>
                <a:hlinkClick r:id="rId3"/>
              </a:rPr>
              <a:t>Bucket Example</a:t>
            </a:r>
          </a:p>
          <a:p>
            <a:pPr rtl="0" lvl="0" indent="-431800" marL="457200">
              <a:buClr>
                <a:schemeClr val="dk2"/>
              </a:buClr>
              <a:buSzPct val="166666"/>
              <a:buFont typeface="Arial"/>
              <a:buChar char="•"/>
            </a:pPr>
            <a:r>
              <a:rPr lang="en"/>
              <a:t>Is a reference point outside the bucket needed to make sense of rotation?</a:t>
            </a:r>
          </a:p>
          <a:p>
            <a:pPr lvl="0" indent="-431800" marL="457200">
              <a:buClr>
                <a:schemeClr val="dk2"/>
              </a:buClr>
              <a:buSzPct val="166666"/>
              <a:buFont typeface="Arial"/>
              <a:buChar char="•"/>
            </a:pPr>
            <a:r>
              <a:rPr lang="en"/>
              <a:t>Is the concavity enough?</a:t>
            </a:r>
          </a:p>
        </p:txBody>
      </p:sp>
      <p:sp>
        <p:nvSpPr>
          <p:cNvPr id="297" name="Shape 297"/>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Absolutist vs. Relativist</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1" name="Shape 301"/>
        <p:cNvGrpSpPr/>
        <p:nvPr/>
      </p:nvGrpSpPr>
      <p:grpSpPr>
        <a:xfrm>
          <a:off y="0" x="0"/>
          <a:ext cy="0" cx="0"/>
          <a:chOff y="0" x="0"/>
          <a:chExt cy="0" cx="0"/>
        </a:xfrm>
      </p:grpSpPr>
      <p:sp>
        <p:nvSpPr>
          <p:cNvPr id="302" name="Shape 302"/>
          <p:cNvSpPr txBox="1"/>
          <p:nvPr>
            <p:ph type="ctrTitle"/>
          </p:nvPr>
        </p:nvSpPr>
        <p:spPr>
          <a:xfrm>
            <a:off y="1242060" x="1082040"/>
            <a:ext cy="1102500" cx="7050900"/>
          </a:xfrm>
          <a:prstGeom prst="rect">
            <a:avLst/>
          </a:prstGeom>
        </p:spPr>
        <p:txBody>
          <a:bodyPr bIns="91425" rIns="91425" lIns="91425" tIns="91425" anchor="b" anchorCtr="0">
            <a:noAutofit/>
          </a:bodyPr>
          <a:lstStyle/>
          <a:p>
            <a:pPr algn="l">
              <a:buNone/>
            </a:pPr>
            <a:r>
              <a:rPr b="0" sz="2400" lang="en"/>
              <a:t>What prevented Newton from establishing a framework that modeled all of mechanics with 100% accuracy?</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6" name="Shape 306"/>
        <p:cNvGrpSpPr/>
        <p:nvPr/>
      </p:nvGrpSpPr>
      <p:grpSpPr>
        <a:xfrm>
          <a:off y="0" x="0"/>
          <a:ext cy="0" cx="0"/>
          <a:chOff y="0" x="0"/>
          <a:chExt cy="0" cx="0"/>
        </a:xfrm>
      </p:grpSpPr>
      <p:sp>
        <p:nvSpPr>
          <p:cNvPr id="307" name="Shape 307"/>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lnSpc>
                <a:spcPct val="200000"/>
              </a:lnSpc>
              <a:buClr>
                <a:schemeClr val="dk2"/>
              </a:buClr>
              <a:buSzPct val="166666"/>
              <a:buFont typeface="Arial"/>
              <a:buChar char="•"/>
            </a:pPr>
            <a:r>
              <a:rPr lang="en"/>
              <a:t>Fails at speeds near the speed of light</a:t>
            </a:r>
          </a:p>
          <a:p>
            <a:pPr lvl="0" indent="-431800" marL="457200">
              <a:lnSpc>
                <a:spcPct val="200000"/>
              </a:lnSpc>
              <a:buClr>
                <a:schemeClr val="dk2"/>
              </a:buClr>
              <a:buSzPct val="166666"/>
              <a:buFont typeface="Arial"/>
              <a:buChar char="•"/>
            </a:pPr>
            <a:r>
              <a:rPr lang="en"/>
              <a:t>Fails at the quantum level</a:t>
            </a:r>
          </a:p>
        </p:txBody>
      </p:sp>
      <p:sp>
        <p:nvSpPr>
          <p:cNvPr id="308" name="Shape 308"/>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Limits of Newtonian Mechanics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idx="1" type="body"/>
          </p:nvPr>
        </p:nvSpPr>
        <p:spPr>
          <a:xfrm>
            <a:off y="1244250" x="457200"/>
            <a:ext cy="3630300" cx="6053699"/>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1665-1667</a:t>
            </a:r>
          </a:p>
          <a:p>
            <a:pPr rtl="0" lvl="1" indent="-406400" marL="914400">
              <a:buClr>
                <a:schemeClr val="dk2"/>
              </a:buClr>
              <a:buSzPct val="87500"/>
              <a:buFont typeface="Courier New"/>
              <a:buChar char="o"/>
            </a:pPr>
            <a:r>
              <a:rPr lang="en" i="1"/>
              <a:t>annus mirabilis</a:t>
            </a:r>
            <a:r>
              <a:rPr lang="en"/>
              <a:t> </a:t>
            </a:r>
          </a:p>
          <a:p>
            <a:pPr rtl="0" lvl="1" indent="-406400" marL="914400">
              <a:buClr>
                <a:schemeClr val="dk2"/>
              </a:buClr>
              <a:buSzPct val="87500"/>
              <a:buFont typeface="Courier New"/>
              <a:buChar char="o"/>
            </a:pPr>
            <a:r>
              <a:rPr lang="en"/>
              <a:t>Experiments in chemistry</a:t>
            </a:r>
          </a:p>
          <a:p>
            <a:pPr rtl="0" lvl="1" indent="-406400" marL="914400">
              <a:buClr>
                <a:schemeClr val="dk2"/>
              </a:buClr>
              <a:buSzPct val="87500"/>
              <a:buFont typeface="Courier New"/>
              <a:buChar char="o"/>
            </a:pPr>
            <a:r>
              <a:rPr lang="en"/>
              <a:t>Light experiments with prism</a:t>
            </a:r>
          </a:p>
          <a:p>
            <a:pPr rtl="0" lvl="1" indent="-406400" marL="914400">
              <a:buClr>
                <a:schemeClr val="dk2"/>
              </a:buClr>
              <a:buSzPct val="87500"/>
              <a:buFont typeface="Courier New"/>
              <a:buChar char="o"/>
            </a:pPr>
            <a:r>
              <a:rPr lang="en"/>
              <a:t>Invent calculus</a:t>
            </a:r>
          </a:p>
          <a:p>
            <a:pPr lvl="1" indent="-406400" marL="914400">
              <a:buClr>
                <a:schemeClr val="dk2"/>
              </a:buClr>
              <a:buSzPct val="87500"/>
              <a:buFont typeface="Courier New"/>
              <a:buChar char="o"/>
            </a:pPr>
            <a:r>
              <a:rPr lang="en"/>
              <a:t>Consider forces necessary to keep moon in orbit </a:t>
            </a:r>
          </a:p>
        </p:txBody>
      </p:sp>
      <p:sp>
        <p:nvSpPr>
          <p:cNvPr id="68" name="Shape 68"/>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Isaac Newton</a:t>
            </a:r>
          </a:p>
        </p:txBody>
      </p:sp>
      <p:pic>
        <p:nvPicPr>
          <p:cNvPr id="69" name="Shape 69"/>
          <p:cNvPicPr preferRelativeResize="0"/>
          <p:nvPr/>
        </p:nvPicPr>
        <p:blipFill>
          <a:blip r:embed="rId3"/>
          <a:stretch>
            <a:fillRect/>
          </a:stretch>
        </p:blipFill>
        <p:spPr>
          <a:xfrm>
            <a:off y="262000" x="6148500"/>
            <a:ext cy="3713974" cx="2856900"/>
          </a:xfrm>
          <a:prstGeom prst="rect">
            <a:avLst/>
          </a:prstGeom>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y="0" x="0"/>
          <a:ext cy="0" cx="0"/>
          <a:chOff y="0" x="0"/>
          <a:chExt cy="0" cx="0"/>
        </a:xfrm>
      </p:grpSpPr>
      <p:sp>
        <p:nvSpPr>
          <p:cNvPr id="74" name="Shape 74"/>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sz="3000" lang="en"/>
              <a:t>Lucasian Professor of mathematics at 26 at Trinity College in 1669</a:t>
            </a:r>
          </a:p>
          <a:p>
            <a:pPr rtl="0" lvl="0" indent="-419100" marL="457200">
              <a:buClr>
                <a:schemeClr val="dk2"/>
              </a:buClr>
              <a:buSzPct val="166666"/>
              <a:buFont typeface="Arial"/>
              <a:buChar char="•"/>
            </a:pPr>
            <a:r>
              <a:rPr sz="3000" lang="en"/>
              <a:t>Enemies with Robert Hooke a senior member of the Royal Society of London</a:t>
            </a:r>
          </a:p>
          <a:p>
            <a:pPr rtl="0" lvl="0" indent="-419100" marL="457200">
              <a:buClr>
                <a:schemeClr val="dk2"/>
              </a:buClr>
              <a:buSzPct val="166666"/>
              <a:buFont typeface="Arial"/>
              <a:buChar char="•"/>
            </a:pPr>
            <a:r>
              <a:rPr sz="3000" lang="en"/>
              <a:t>Enraged by public criticism withdrew into isolation from 1678-1684</a:t>
            </a:r>
          </a:p>
          <a:p>
            <a:pPr rtl="0" lvl="0" indent="-419100" marL="457200">
              <a:buClr>
                <a:schemeClr val="dk2"/>
              </a:buClr>
              <a:buSzPct val="166666"/>
              <a:buFont typeface="Arial"/>
              <a:buChar char="•"/>
            </a:pPr>
            <a:r>
              <a:rPr sz="3000" lang="en"/>
              <a:t>Focus on Hermetic tradition and alchemy during this time</a:t>
            </a:r>
          </a:p>
          <a:p>
            <a:r>
              <a:t/>
            </a:r>
          </a:p>
        </p:txBody>
      </p:sp>
      <p:sp>
        <p:nvSpPr>
          <p:cNvPr id="75" name="Shape 75"/>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Isaac Newton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y="0" x="0"/>
          <a:ext cy="0" cx="0"/>
          <a:chOff y="0" x="0"/>
          <a:chExt cy="0" cx="0"/>
        </a:xfrm>
      </p:grpSpPr>
      <p:sp>
        <p:nvSpPr>
          <p:cNvPr id="80" name="Shape 80"/>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sz="3000" lang="en"/>
              <a:t>Worked on math, theology, and alchemy to reinstate new religion to defeat atheism </a:t>
            </a:r>
          </a:p>
          <a:p>
            <a:pPr rtl="0" lvl="0" indent="-419100" marL="457200">
              <a:buClr>
                <a:schemeClr val="dk2"/>
              </a:buClr>
              <a:buSzPct val="166666"/>
              <a:buFont typeface="Arial"/>
              <a:buChar char="•"/>
            </a:pPr>
            <a:r>
              <a:rPr sz="3000" lang="en"/>
              <a:t>Unitarian</a:t>
            </a:r>
          </a:p>
          <a:p>
            <a:pPr rtl="0" lvl="0" indent="-419100" marL="457200">
              <a:buClr>
                <a:schemeClr val="dk2"/>
              </a:buClr>
              <a:buSzPct val="166666"/>
              <a:buFont typeface="Arial"/>
              <a:buChar char="•"/>
            </a:pPr>
            <a:r>
              <a:rPr sz="3000" lang="en"/>
              <a:t>Bible conspiracy</a:t>
            </a:r>
          </a:p>
          <a:p>
            <a:pPr rtl="0" lvl="0" indent="-419100" marL="457200">
              <a:buClr>
                <a:schemeClr val="dk2"/>
              </a:buClr>
              <a:buSzPct val="166666"/>
              <a:buFont typeface="Arial"/>
              <a:buChar char="•"/>
            </a:pPr>
            <a:r>
              <a:rPr sz="3000" lang="en"/>
              <a:t>Didn’t take Holy Orders for Fellowship at Cambridge</a:t>
            </a:r>
          </a:p>
          <a:p>
            <a:r>
              <a:t/>
            </a:r>
          </a:p>
        </p:txBody>
      </p:sp>
      <p:sp>
        <p:nvSpPr>
          <p:cNvPr id="81" name="Shape 81"/>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Isaac Newton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y="0" x="0"/>
          <a:ext cy="0" cx="0"/>
          <a:chOff y="0" x="0"/>
          <a:chExt cy="0" cx="0"/>
        </a:xfrm>
      </p:grpSpPr>
      <p:sp>
        <p:nvSpPr>
          <p:cNvPr id="86" name="Shape 86"/>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indent="-431800" marL="457200">
              <a:buClr>
                <a:schemeClr val="dk2"/>
              </a:buClr>
              <a:buSzPct val="166666"/>
              <a:buFont typeface="Arial"/>
              <a:buChar char="•"/>
            </a:pPr>
            <a:r>
              <a:rPr lang="en"/>
              <a:t>Warden of the Mint 1696</a:t>
            </a:r>
          </a:p>
          <a:p>
            <a:r>
              <a:t/>
            </a:r>
          </a:p>
          <a:p>
            <a:pPr rtl="0" lvl="0" indent="-431800" marL="457200">
              <a:buClr>
                <a:schemeClr val="dk2"/>
              </a:buClr>
              <a:buSzPct val="166666"/>
              <a:buFont typeface="Arial"/>
              <a:buChar char="•"/>
            </a:pPr>
            <a:r>
              <a:rPr lang="en"/>
              <a:t>Promoted to Master of the Mint</a:t>
            </a:r>
          </a:p>
          <a:p>
            <a:r>
              <a:t/>
            </a:r>
          </a:p>
          <a:p>
            <a:pPr rtl="0" lvl="0" indent="-431800" marL="457200">
              <a:buClr>
                <a:schemeClr val="dk2"/>
              </a:buClr>
              <a:buSzPct val="166666"/>
              <a:buFont typeface="Arial"/>
              <a:buChar char="•"/>
            </a:pPr>
            <a:r>
              <a:rPr lang="en"/>
              <a:t>Worked enthusiastically at this cushy job</a:t>
            </a:r>
          </a:p>
          <a:p>
            <a:r>
              <a:t/>
            </a:r>
          </a:p>
          <a:p>
            <a:r>
              <a:t/>
            </a:r>
          </a:p>
        </p:txBody>
      </p:sp>
      <p:sp>
        <p:nvSpPr>
          <p:cNvPr id="87" name="Shape 87"/>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Isaac Newton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idx="1" type="body"/>
          </p:nvPr>
        </p:nvSpPr>
        <p:spPr>
          <a:xfrm>
            <a:off y="1244250" x="457200"/>
            <a:ext cy="3630300" cx="3220500"/>
          </a:xfrm>
          <a:prstGeom prst="rect">
            <a:avLst/>
          </a:prstGeom>
        </p:spPr>
        <p:txBody>
          <a:bodyPr bIns="91425" rIns="91425" lIns="91425" tIns="91425" anchor="t" anchorCtr="0">
            <a:noAutofit/>
          </a:bodyPr>
          <a:lstStyle/>
          <a:p>
            <a:pPr>
              <a:buNone/>
            </a:pPr>
            <a:r>
              <a:rPr lang="en"/>
              <a:t>Amicus Plato amicus Aristoteles magis amica veritas</a:t>
            </a:r>
          </a:p>
        </p:txBody>
      </p:sp>
      <p:sp>
        <p:nvSpPr>
          <p:cNvPr id="93" name="Shape 93"/>
          <p:cNvSpPr txBox="1"/>
          <p:nvPr>
            <p:ph type="title"/>
          </p:nvPr>
        </p:nvSpPr>
        <p:spPr>
          <a:xfrm>
            <a:off y="205978" x="457200"/>
            <a:ext cy="994200" cx="8229600"/>
          </a:xfrm>
          <a:prstGeom prst="rect">
            <a:avLst/>
          </a:prstGeom>
        </p:spPr>
        <p:txBody>
          <a:bodyPr bIns="91425" rIns="91425" lIns="91425" tIns="91425" anchor="b" anchorCtr="0">
            <a:noAutofit/>
          </a:bodyPr>
          <a:lstStyle/>
          <a:p>
            <a:pPr>
              <a:buNone/>
            </a:pPr>
            <a:r>
              <a:rPr lang="en"/>
              <a:t>Influences</a:t>
            </a:r>
          </a:p>
        </p:txBody>
      </p:sp>
      <p:pic>
        <p:nvPicPr>
          <p:cNvPr id="94" name="Shape 94"/>
          <p:cNvPicPr preferRelativeResize="0"/>
          <p:nvPr/>
        </p:nvPicPr>
        <p:blipFill>
          <a:blip r:embed="rId3"/>
          <a:stretch>
            <a:fillRect/>
          </a:stretch>
        </p:blipFill>
        <p:spPr>
          <a:xfrm>
            <a:off y="416799" x="3185350"/>
            <a:ext cy="4309901" cx="3135074"/>
          </a:xfrm>
          <a:prstGeom prst="rect">
            <a:avLst/>
          </a:prstGeom>
        </p:spPr>
      </p:pic>
      <p:pic>
        <p:nvPicPr>
          <p:cNvPr id="95" name="Shape 95"/>
          <p:cNvPicPr preferRelativeResize="0"/>
          <p:nvPr/>
        </p:nvPicPr>
        <p:blipFill>
          <a:blip r:embed="rId4"/>
          <a:stretch>
            <a:fillRect/>
          </a:stretch>
        </p:blipFill>
        <p:spPr>
          <a:xfrm>
            <a:off y="427000" x="6244225"/>
            <a:ext cy="4309899" cx="2944378"/>
          </a:xfrm>
          <a:prstGeom prst="rect">
            <a:avLst/>
          </a:prstGeom>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